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</p:sldMasterIdLst>
  <p:notesMasterIdLst>
    <p:notesMasterId r:id="rId1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ptos"/>
        <a:ea typeface="Aptos"/>
        <a:cs typeface="Aptos"/>
        <a:sym typeface="Aptos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ptos"/>
        <a:ea typeface="Aptos"/>
        <a:cs typeface="Aptos"/>
        <a:sym typeface="Aptos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ptos"/>
        <a:ea typeface="Aptos"/>
        <a:cs typeface="Aptos"/>
        <a:sym typeface="Aptos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ptos"/>
        <a:ea typeface="Aptos"/>
        <a:cs typeface="Aptos"/>
        <a:sym typeface="Aptos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ptos"/>
        <a:ea typeface="Aptos"/>
        <a:cs typeface="Aptos"/>
        <a:sym typeface="Aptos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ptos"/>
        <a:ea typeface="Aptos"/>
        <a:cs typeface="Aptos"/>
        <a:sym typeface="Aptos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ptos"/>
        <a:ea typeface="Aptos"/>
        <a:cs typeface="Aptos"/>
        <a:sym typeface="Aptos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ptos"/>
        <a:ea typeface="Aptos"/>
        <a:cs typeface="Aptos"/>
        <a:sym typeface="Aptos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ptos"/>
        <a:ea typeface="Aptos"/>
        <a:cs typeface="Aptos"/>
        <a:sym typeface="Apto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8BCE817-0496-40D5-8E26-79F6C1BD5DBB}" v="7" dt="2026-01-26T15:33:29.192"/>
  </p1510:revLst>
</p1510:revInfo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Aptos"/>
          <a:ea typeface="Aptos"/>
          <a:cs typeface="Aptos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1D8"/>
          </a:solidFill>
        </a:fill>
      </a:tcStyle>
    </a:wholeTbl>
    <a:band2H>
      <a:tcTxStyle/>
      <a:tcStyle>
        <a:tcBdr/>
        <a:fill>
          <a:solidFill>
            <a:srgbClr val="E7E9EC"/>
          </a:solidFill>
        </a:fill>
      </a:tcStyle>
    </a:band2H>
    <a:firstCol>
      <a:tcTxStyle b="on" i="off">
        <a:font>
          <a:latin typeface="Aptos"/>
          <a:ea typeface="Aptos"/>
          <a:cs typeface="Apto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Aptos"/>
          <a:ea typeface="Aptos"/>
          <a:cs typeface="Apto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Aptos"/>
          <a:ea typeface="Aptos"/>
          <a:cs typeface="Apto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Aptos"/>
          <a:ea typeface="Aptos"/>
          <a:cs typeface="Aptos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BD3CB"/>
          </a:solidFill>
        </a:fill>
      </a:tcStyle>
    </a:wholeTbl>
    <a:band2H>
      <a:tcTxStyle/>
      <a:tcStyle>
        <a:tcBdr/>
        <a:fill>
          <a:solidFill>
            <a:srgbClr val="E7EAE7"/>
          </a:solidFill>
        </a:fill>
      </a:tcStyle>
    </a:band2H>
    <a:firstCol>
      <a:tcTxStyle b="on" i="off">
        <a:font>
          <a:latin typeface="Aptos"/>
          <a:ea typeface="Aptos"/>
          <a:cs typeface="Apto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Aptos"/>
          <a:ea typeface="Aptos"/>
          <a:cs typeface="Apto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Aptos"/>
          <a:ea typeface="Aptos"/>
          <a:cs typeface="Apto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Aptos"/>
          <a:ea typeface="Aptos"/>
          <a:cs typeface="Aptos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E1CC"/>
          </a:solidFill>
        </a:fill>
      </a:tcStyle>
    </a:wholeTbl>
    <a:band2H>
      <a:tcTxStyle/>
      <a:tcStyle>
        <a:tcBdr/>
        <a:fill>
          <a:solidFill>
            <a:srgbClr val="E8F0E7"/>
          </a:solidFill>
        </a:fill>
      </a:tcStyle>
    </a:band2H>
    <a:firstCol>
      <a:tcTxStyle b="on" i="off">
        <a:font>
          <a:latin typeface="Aptos"/>
          <a:ea typeface="Aptos"/>
          <a:cs typeface="Apto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Aptos"/>
          <a:ea typeface="Aptos"/>
          <a:cs typeface="Apto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Aptos"/>
          <a:ea typeface="Aptos"/>
          <a:cs typeface="Apto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Aptos"/>
          <a:ea typeface="Aptos"/>
          <a:cs typeface="Aptos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Aptos"/>
          <a:ea typeface="Aptos"/>
          <a:cs typeface="Aptos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Aptos"/>
          <a:ea typeface="Aptos"/>
          <a:cs typeface="Aptos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Aptos"/>
          <a:ea typeface="Aptos"/>
          <a:cs typeface="Aptos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Aptos"/>
          <a:ea typeface="Aptos"/>
          <a:cs typeface="Aptos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>
          <a:latin typeface="Aptos"/>
          <a:ea typeface="Aptos"/>
          <a:cs typeface="Apto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>
          <a:latin typeface="Aptos"/>
          <a:ea typeface="Aptos"/>
          <a:cs typeface="Apto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>
          <a:latin typeface="Aptos"/>
          <a:ea typeface="Aptos"/>
          <a:cs typeface="Apto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Aptos"/>
          <a:ea typeface="Aptos"/>
          <a:cs typeface="Aptos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Aptos"/>
          <a:ea typeface="Aptos"/>
          <a:cs typeface="Aptos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>
          <a:latin typeface="Aptos"/>
          <a:ea typeface="Aptos"/>
          <a:cs typeface="Aptos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Aptos"/>
          <a:ea typeface="Aptos"/>
          <a:cs typeface="Aptos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520"/>
    <p:restoredTop sz="94733"/>
  </p:normalViewPr>
  <p:slideViewPr>
    <p:cSldViewPr snapToGrid="0" showGuides="1">
      <p:cViewPr varScale="1">
        <p:scale>
          <a:sx n="117" d="100"/>
          <a:sy n="117" d="100"/>
        </p:scale>
        <p:origin x="488" y="12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n-GB"/>
  <c:roundedCorners val="0"/>
  <c:style val="2"/>
  <c:chart>
    <c:autoTitleDeleted val="1"/>
    <c:plotArea>
      <c:layout>
        <c:manualLayout>
          <c:layoutTarget val="inner"/>
          <c:xMode val="edge"/>
          <c:yMode val="edge"/>
          <c:x val="5.0000000000000001E-3"/>
          <c:y val="5.0000000000000001E-3"/>
          <c:w val="0.99"/>
          <c:h val="0.98750000000000004"/>
        </c:manualLayout>
      </c:layout>
      <c:pieChart>
        <c:varyColors val="0"/>
        <c:ser>
          <c:idx val="0"/>
          <c:order val="0"/>
          <c:tx>
            <c:strRef>
              <c:f>Sheet1!$A$2</c:f>
              <c:strCache>
                <c:ptCount val="1"/>
              </c:strCache>
            </c:strRef>
          </c:tx>
          <c:spPr>
            <a:solidFill>
              <a:srgbClr val="5E86B8"/>
            </a:solidFill>
            <a:ln w="12700" cap="flat">
              <a:solidFill>
                <a:srgbClr val="FFFFFF"/>
              </a:solidFill>
              <a:prstDash val="solid"/>
              <a:miter lim="800000"/>
            </a:ln>
            <a:effectLst/>
          </c:spPr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01-CF79-7D42-B1AE-AD87186BE6EA}"/>
              </c:ext>
            </c:extLst>
          </c:dPt>
          <c:dPt>
            <c:idx val="1"/>
            <c:bubble3D val="0"/>
            <c:spPr>
              <a:solidFill>
                <a:srgbClr val="94B9DA"/>
              </a:solidFill>
              <a:ln w="12700" cap="flat">
                <a:solidFill>
                  <a:srgbClr val="FFFFFF"/>
                </a:solidFill>
                <a:prstDash val="solid"/>
                <a:miter lim="8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3-CF79-7D42-B1AE-AD87186BE6EA}"/>
              </c:ext>
            </c:extLst>
          </c:dPt>
          <c:dPt>
            <c:idx val="2"/>
            <c:bubble3D val="0"/>
            <c:spPr>
              <a:solidFill>
                <a:srgbClr val="002C64"/>
              </a:solidFill>
              <a:ln w="12700" cap="flat">
                <a:solidFill>
                  <a:srgbClr val="FFFFFF"/>
                </a:solidFill>
                <a:prstDash val="solid"/>
                <a:miter lim="8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5-CF79-7D42-B1AE-AD87186BE6EA}"/>
              </c:ext>
            </c:extLst>
          </c:dPt>
          <c:dPt>
            <c:idx val="3"/>
            <c:bubble3D val="0"/>
            <c:spPr>
              <a:solidFill>
                <a:srgbClr val="5B9AD1"/>
              </a:solidFill>
              <a:ln w="12700" cap="flat">
                <a:solidFill>
                  <a:srgbClr val="FFFFFF"/>
                </a:solidFill>
                <a:prstDash val="solid"/>
                <a:miter lim="8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7-CF79-7D42-B1AE-AD87186BE6EA}"/>
              </c:ext>
            </c:extLst>
          </c:dPt>
          <c:dPt>
            <c:idx val="4"/>
            <c:bubble3D val="0"/>
            <c:spPr>
              <a:solidFill>
                <a:srgbClr val="00070E"/>
              </a:solidFill>
              <a:ln w="12700" cap="flat">
                <a:solidFill>
                  <a:srgbClr val="FFFFFF"/>
                </a:solidFill>
                <a:prstDash val="solid"/>
                <a:miter lim="8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9-CF79-7D42-B1AE-AD87186BE6EA}"/>
              </c:ext>
            </c:extLst>
          </c:dPt>
          <c:dPt>
            <c:idx val="5"/>
            <c:bubble3D val="0"/>
            <c:spPr>
              <a:solidFill>
                <a:srgbClr val="154C90"/>
              </a:solidFill>
              <a:ln w="12700" cap="flat">
                <a:solidFill>
                  <a:srgbClr val="FFFFFF"/>
                </a:solidFill>
                <a:prstDash val="solid"/>
                <a:miter lim="8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B-CF79-7D42-B1AE-AD87186BE6EA}"/>
              </c:ext>
            </c:extLst>
          </c:dPt>
          <c:cat>
            <c:strRef>
              <c:f>Sheet1!$B$1:$G$1</c:f>
              <c:strCache>
                <c:ptCount val="6"/>
                <c:pt idx="0">
                  <c:v>April</c:v>
                </c:pt>
                <c:pt idx="1">
                  <c:v>May</c:v>
                </c:pt>
                <c:pt idx="2">
                  <c:v>June</c:v>
                </c:pt>
                <c:pt idx="3">
                  <c:v>July</c:v>
                </c:pt>
                <c:pt idx="4">
                  <c:v>August</c:v>
                </c:pt>
                <c:pt idx="5">
                  <c:v>September</c:v>
                </c:pt>
              </c:strCache>
            </c:strRef>
          </c:cat>
          <c:val>
            <c:numRef>
              <c:f>Sheet1!$B$2:$G$2</c:f>
              <c:numCache>
                <c:formatCode>General</c:formatCode>
                <c:ptCount val="6"/>
                <c:pt idx="0">
                  <c:v>51</c:v>
                </c:pt>
                <c:pt idx="1">
                  <c:v>49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CF79-7D42-B1AE-AD87186BE6E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n-GB"/>
  <c:roundedCorners val="0"/>
  <c:style val="2"/>
  <c:chart>
    <c:autoTitleDeleted val="1"/>
    <c:plotArea>
      <c:layout>
        <c:manualLayout>
          <c:layoutTarget val="inner"/>
          <c:xMode val="edge"/>
          <c:yMode val="edge"/>
          <c:x val="5.0000000000000001E-3"/>
          <c:y val="5.0000000000000001E-3"/>
          <c:w val="0.99"/>
          <c:h val="0.98750000000000004"/>
        </c:manualLayout>
      </c:layout>
      <c:pieChart>
        <c:varyColors val="0"/>
        <c:ser>
          <c:idx val="0"/>
          <c:order val="0"/>
          <c:tx>
            <c:strRef>
              <c:f>Sheet1!$A$2</c:f>
              <c:strCache>
                <c:ptCount val="1"/>
              </c:strCache>
            </c:strRef>
          </c:tx>
          <c:spPr>
            <a:solidFill>
              <a:srgbClr val="5E86B8"/>
            </a:solidFill>
            <a:ln w="12700" cap="flat">
              <a:solidFill>
                <a:srgbClr val="FFFFFF"/>
              </a:solidFill>
              <a:prstDash val="solid"/>
              <a:miter lim="800000"/>
            </a:ln>
            <a:effectLst/>
          </c:spPr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01-0229-914E-86A1-CFDB318B6FBF}"/>
              </c:ext>
            </c:extLst>
          </c:dPt>
          <c:dPt>
            <c:idx val="1"/>
            <c:bubble3D val="0"/>
            <c:spPr>
              <a:solidFill>
                <a:srgbClr val="94B9DA"/>
              </a:solidFill>
              <a:ln w="12700" cap="flat">
                <a:solidFill>
                  <a:srgbClr val="FFFFFF"/>
                </a:solidFill>
                <a:prstDash val="solid"/>
                <a:miter lim="8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3-0229-914E-86A1-CFDB318B6FBF}"/>
              </c:ext>
            </c:extLst>
          </c:dPt>
          <c:dPt>
            <c:idx val="2"/>
            <c:bubble3D val="0"/>
            <c:spPr>
              <a:solidFill>
                <a:srgbClr val="002C64"/>
              </a:solidFill>
              <a:ln w="12700" cap="flat">
                <a:solidFill>
                  <a:srgbClr val="FFFFFF"/>
                </a:solidFill>
                <a:prstDash val="solid"/>
                <a:miter lim="8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5-0229-914E-86A1-CFDB318B6FBF}"/>
              </c:ext>
            </c:extLst>
          </c:dPt>
          <c:dPt>
            <c:idx val="3"/>
            <c:bubble3D val="0"/>
            <c:spPr>
              <a:solidFill>
                <a:srgbClr val="5B9AD1"/>
              </a:solidFill>
              <a:ln w="12700" cap="flat">
                <a:solidFill>
                  <a:srgbClr val="FFFFFF"/>
                </a:solidFill>
                <a:prstDash val="solid"/>
                <a:miter lim="8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7-0229-914E-86A1-CFDB318B6FBF}"/>
              </c:ext>
            </c:extLst>
          </c:dPt>
          <c:dPt>
            <c:idx val="4"/>
            <c:bubble3D val="0"/>
            <c:spPr>
              <a:solidFill>
                <a:srgbClr val="00070E"/>
              </a:solidFill>
              <a:ln w="12700" cap="flat">
                <a:solidFill>
                  <a:srgbClr val="FFFFFF"/>
                </a:solidFill>
                <a:prstDash val="solid"/>
                <a:miter lim="8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9-0229-914E-86A1-CFDB318B6FBF}"/>
              </c:ext>
            </c:extLst>
          </c:dPt>
          <c:dPt>
            <c:idx val="5"/>
            <c:bubble3D val="0"/>
            <c:spPr>
              <a:solidFill>
                <a:srgbClr val="154C90"/>
              </a:solidFill>
              <a:ln w="12700" cap="flat">
                <a:solidFill>
                  <a:srgbClr val="FFFFFF"/>
                </a:solidFill>
                <a:prstDash val="solid"/>
                <a:miter lim="8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B-0229-914E-86A1-CFDB318B6FBF}"/>
              </c:ext>
            </c:extLst>
          </c:dPt>
          <c:cat>
            <c:strRef>
              <c:f>Sheet1!$B$1:$G$1</c:f>
              <c:strCache>
                <c:ptCount val="6"/>
                <c:pt idx="0">
                  <c:v>April</c:v>
                </c:pt>
                <c:pt idx="1">
                  <c:v>May</c:v>
                </c:pt>
                <c:pt idx="2">
                  <c:v>June</c:v>
                </c:pt>
                <c:pt idx="3">
                  <c:v>July</c:v>
                </c:pt>
                <c:pt idx="4">
                  <c:v>August</c:v>
                </c:pt>
                <c:pt idx="5">
                  <c:v>September</c:v>
                </c:pt>
              </c:strCache>
            </c:strRef>
          </c:cat>
          <c:val>
            <c:numRef>
              <c:f>Sheet1!$B$2:$G$2</c:f>
              <c:numCache>
                <c:formatCode>General</c:formatCode>
                <c:ptCount val="6"/>
                <c:pt idx="0">
                  <c:v>57</c:v>
                </c:pt>
                <c:pt idx="1">
                  <c:v>43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0229-914E-86A1-CFDB318B6FB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n-GB"/>
  <c:roundedCorners val="0"/>
  <c:style val="2"/>
  <c:chart>
    <c:autoTitleDeleted val="1"/>
    <c:plotArea>
      <c:layout>
        <c:manualLayout>
          <c:layoutTarget val="inner"/>
          <c:xMode val="edge"/>
          <c:yMode val="edge"/>
          <c:x val="5.0000000000000001E-3"/>
          <c:y val="5.0000000000000001E-3"/>
          <c:w val="0.99"/>
          <c:h val="0.98750000000000004"/>
        </c:manualLayout>
      </c:layout>
      <c:pieChart>
        <c:varyColors val="0"/>
        <c:ser>
          <c:idx val="0"/>
          <c:order val="0"/>
          <c:tx>
            <c:strRef>
              <c:f>Sheet1!$A$2</c:f>
              <c:strCache>
                <c:ptCount val="1"/>
              </c:strCache>
            </c:strRef>
          </c:tx>
          <c:spPr>
            <a:solidFill>
              <a:srgbClr val="5E86B8"/>
            </a:solidFill>
            <a:ln w="12700" cap="flat">
              <a:solidFill>
                <a:srgbClr val="FFFFFF"/>
              </a:solidFill>
              <a:prstDash val="solid"/>
              <a:miter lim="800000"/>
            </a:ln>
            <a:effectLst/>
          </c:spPr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01-120D-2A4C-BED0-73929C5BE774}"/>
              </c:ext>
            </c:extLst>
          </c:dPt>
          <c:dPt>
            <c:idx val="1"/>
            <c:bubble3D val="0"/>
            <c:spPr>
              <a:solidFill>
                <a:srgbClr val="94B9DA"/>
              </a:solidFill>
              <a:ln w="12700" cap="flat">
                <a:solidFill>
                  <a:srgbClr val="FFFFFF"/>
                </a:solidFill>
                <a:prstDash val="solid"/>
                <a:miter lim="8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3-120D-2A4C-BED0-73929C5BE774}"/>
              </c:ext>
            </c:extLst>
          </c:dPt>
          <c:dPt>
            <c:idx val="2"/>
            <c:bubble3D val="0"/>
            <c:spPr>
              <a:solidFill>
                <a:srgbClr val="002C64"/>
              </a:solidFill>
              <a:ln w="12700" cap="flat">
                <a:solidFill>
                  <a:srgbClr val="FFFFFF"/>
                </a:solidFill>
                <a:prstDash val="solid"/>
                <a:miter lim="8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5-120D-2A4C-BED0-73929C5BE774}"/>
              </c:ext>
            </c:extLst>
          </c:dPt>
          <c:dPt>
            <c:idx val="3"/>
            <c:bubble3D val="0"/>
            <c:spPr>
              <a:solidFill>
                <a:srgbClr val="5B9AD1"/>
              </a:solidFill>
              <a:ln w="12700" cap="flat">
                <a:solidFill>
                  <a:srgbClr val="FFFFFF"/>
                </a:solidFill>
                <a:prstDash val="solid"/>
                <a:miter lim="8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7-120D-2A4C-BED0-73929C5BE774}"/>
              </c:ext>
            </c:extLst>
          </c:dPt>
          <c:dPt>
            <c:idx val="4"/>
            <c:bubble3D val="0"/>
            <c:spPr>
              <a:solidFill>
                <a:srgbClr val="00070E"/>
              </a:solidFill>
              <a:ln w="12700" cap="flat">
                <a:solidFill>
                  <a:srgbClr val="FFFFFF"/>
                </a:solidFill>
                <a:prstDash val="solid"/>
                <a:miter lim="8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9-120D-2A4C-BED0-73929C5BE774}"/>
              </c:ext>
            </c:extLst>
          </c:dPt>
          <c:dPt>
            <c:idx val="5"/>
            <c:bubble3D val="0"/>
            <c:spPr>
              <a:solidFill>
                <a:srgbClr val="154C90"/>
              </a:solidFill>
              <a:ln w="12700" cap="flat">
                <a:solidFill>
                  <a:srgbClr val="FFFFFF"/>
                </a:solidFill>
                <a:prstDash val="solid"/>
                <a:miter lim="8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B-120D-2A4C-BED0-73929C5BE774}"/>
              </c:ext>
            </c:extLst>
          </c:dPt>
          <c:cat>
            <c:strRef>
              <c:f>Sheet1!$B$1:$G$1</c:f>
              <c:strCache>
                <c:ptCount val="6"/>
                <c:pt idx="0">
                  <c:v>April</c:v>
                </c:pt>
                <c:pt idx="1">
                  <c:v>May</c:v>
                </c:pt>
                <c:pt idx="2">
                  <c:v>June</c:v>
                </c:pt>
                <c:pt idx="3">
                  <c:v>July</c:v>
                </c:pt>
                <c:pt idx="4">
                  <c:v>August</c:v>
                </c:pt>
                <c:pt idx="5">
                  <c:v>September</c:v>
                </c:pt>
              </c:strCache>
            </c:strRef>
          </c:cat>
          <c:val>
            <c:numRef>
              <c:f>Sheet1!$B$2:$G$2</c:f>
              <c:numCache>
                <c:formatCode>General</c:formatCode>
                <c:ptCount val="6"/>
                <c:pt idx="0">
                  <c:v>70</c:v>
                </c:pt>
                <c:pt idx="1">
                  <c:v>30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120D-2A4C-BED0-73929C5BE77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2" name="Shape 92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/>
      </a:defRPr>
    </a:lvl1pPr>
    <a:lvl2pPr indent="228600" latinLnBrk="0">
      <a:defRPr sz="1200">
        <a:latin typeface="+mj-lt"/>
        <a:ea typeface="+mj-ea"/>
        <a:cs typeface="+mj-cs"/>
        <a:sym typeface="Calibri"/>
      </a:defRPr>
    </a:lvl2pPr>
    <a:lvl3pPr indent="457200" latinLnBrk="0">
      <a:defRPr sz="1200">
        <a:latin typeface="+mj-lt"/>
        <a:ea typeface="+mj-ea"/>
        <a:cs typeface="+mj-cs"/>
        <a:sym typeface="Calibri"/>
      </a:defRPr>
    </a:lvl3pPr>
    <a:lvl4pPr indent="685800" latinLnBrk="0">
      <a:defRPr sz="1200">
        <a:latin typeface="+mj-lt"/>
        <a:ea typeface="+mj-ea"/>
        <a:cs typeface="+mj-cs"/>
        <a:sym typeface="Calibri"/>
      </a:defRPr>
    </a:lvl4pPr>
    <a:lvl5pPr indent="914400" latinLnBrk="0">
      <a:defRPr sz="1200">
        <a:latin typeface="+mj-lt"/>
        <a:ea typeface="+mj-ea"/>
        <a:cs typeface="+mj-cs"/>
        <a:sym typeface="Calibri"/>
      </a:defRPr>
    </a:lvl5pPr>
    <a:lvl6pPr indent="1143000" latinLnBrk="0">
      <a:defRPr sz="1200">
        <a:latin typeface="+mj-lt"/>
        <a:ea typeface="+mj-ea"/>
        <a:cs typeface="+mj-cs"/>
        <a:sym typeface="Calibri"/>
      </a:defRPr>
    </a:lvl6pPr>
    <a:lvl7pPr indent="1371600" latinLnBrk="0">
      <a:defRPr sz="1200">
        <a:latin typeface="+mj-lt"/>
        <a:ea typeface="+mj-ea"/>
        <a:cs typeface="+mj-cs"/>
        <a:sym typeface="Calibri"/>
      </a:defRPr>
    </a:lvl7pPr>
    <a:lvl8pPr indent="1600200" latinLnBrk="0">
      <a:defRPr sz="1200">
        <a:latin typeface="+mj-lt"/>
        <a:ea typeface="+mj-ea"/>
        <a:cs typeface="+mj-cs"/>
        <a:sym typeface="Calibri"/>
      </a:defRPr>
    </a:lvl8pPr>
    <a:lvl9pPr indent="18288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5" name="Shape 12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8" name="Shape 13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hape 205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6" name="Shape 20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  <p:txBody>
          <a:bodyPr/>
          <a:lstStyle/>
          <a:p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20756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457200" algn="ctr">
              <a:buSzTx/>
              <a:buFontTx/>
              <a:buNone/>
              <a:defRPr sz="2400"/>
            </a:lvl2pPr>
            <a:lvl3pPr marL="0" indent="914400" algn="ctr">
              <a:buSzTx/>
              <a:buFontTx/>
              <a:buNone/>
              <a:defRPr sz="2400"/>
            </a:lvl3pPr>
            <a:lvl4pPr marL="0" indent="1371600" algn="ctr">
              <a:buSzTx/>
              <a:buFontTx/>
              <a:buNone/>
              <a:defRPr sz="2400"/>
            </a:lvl4pPr>
            <a:lvl5pPr marL="0" indent="1828800" algn="ctr">
              <a:buSzTx/>
              <a:buFontTx/>
              <a:buNone/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1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3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757575"/>
                </a:solidFill>
              </a:defRPr>
            </a:lvl1pPr>
            <a:lvl2pPr marL="0" indent="457200">
              <a:buSzTx/>
              <a:buFontTx/>
              <a:buNone/>
              <a:defRPr sz="2400">
                <a:solidFill>
                  <a:srgbClr val="757575"/>
                </a:solidFill>
              </a:defRPr>
            </a:lvl2pPr>
            <a:lvl3pPr marL="0" indent="914400">
              <a:buSzTx/>
              <a:buFontTx/>
              <a:buNone/>
              <a:defRPr sz="2400">
                <a:solidFill>
                  <a:srgbClr val="757575"/>
                </a:solidFill>
              </a:defRPr>
            </a:lvl3pPr>
            <a:lvl4pPr marL="0" indent="1371600">
              <a:buSzTx/>
              <a:buFontTx/>
              <a:buNone/>
              <a:defRPr sz="2400">
                <a:solidFill>
                  <a:srgbClr val="757575"/>
                </a:solidFill>
              </a:defRPr>
            </a:lvl4pPr>
            <a:lvl5pPr marL="0" indent="1828800">
              <a:buSzTx/>
              <a:buFontTx/>
              <a:buNone/>
              <a:defRPr sz="2400">
                <a:solidFill>
                  <a:srgbClr val="757575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>
            <a:spLocks noGrp="1"/>
          </p:cNvSpPr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9787" y="1681163"/>
            <a:ext cx="5157789" cy="823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400" b="1"/>
            </a:lvl1pPr>
            <a:lvl2pPr marL="0" indent="457200">
              <a:buSzTx/>
              <a:buFontTx/>
              <a:buNone/>
              <a:defRPr sz="2400" b="1"/>
            </a:lvl2pPr>
            <a:lvl3pPr marL="0" indent="914400">
              <a:buSzTx/>
              <a:buFontTx/>
              <a:buNone/>
              <a:defRPr sz="2400" b="1"/>
            </a:lvl3pPr>
            <a:lvl4pPr marL="0" indent="1371600">
              <a:buSzTx/>
              <a:buFontTx/>
              <a:buNone/>
              <a:defRPr sz="2400" b="1"/>
            </a:lvl4pPr>
            <a:lvl5pPr marL="0" indent="1828800">
              <a:buSzTx/>
              <a:buFontTx/>
              <a:buNone/>
              <a:defRPr sz="24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6172200" y="1681163"/>
            <a:ext cx="5183188" cy="823913"/>
          </a:xfrm>
          <a:prstGeom prst="rect">
            <a:avLst/>
          </a:prstGeom>
        </p:spPr>
        <p:txBody>
          <a:bodyPr anchor="b"/>
          <a:lstStyle/>
          <a:p>
            <a:pPr marL="0" indent="0">
              <a:buSzTx/>
              <a:buFontTx/>
              <a:buNone/>
              <a:defRPr sz="2400" b="1"/>
            </a:pPr>
            <a:endParaRPr/>
          </a:p>
        </p:txBody>
      </p:sp>
      <p:sp>
        <p:nvSpPr>
          <p:cNvPr id="5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tle Text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73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839787" y="2057400"/>
            <a:ext cx="3932238" cy="3811588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1600"/>
            </a:pPr>
            <a:endParaRPr/>
          </a:p>
        </p:txBody>
      </p:sp>
      <p:sp>
        <p:nvSpPr>
          <p:cNvPr id="7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itle Text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83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8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457200">
              <a:buSzTx/>
              <a:buFontTx/>
              <a:buNone/>
              <a:defRPr sz="1600"/>
            </a:lvl2pPr>
            <a:lvl3pPr marL="0" indent="914400">
              <a:buSzTx/>
              <a:buFontTx/>
              <a:buNone/>
              <a:defRPr sz="1600"/>
            </a:lvl3pPr>
            <a:lvl4pPr marL="0" indent="1371600">
              <a:buSzTx/>
              <a:buFontTx/>
              <a:buNone/>
              <a:defRPr sz="1600"/>
            </a:lvl4pPr>
            <a:lvl5pPr marL="0" indent="1828800">
              <a:buSzTx/>
              <a:buFontTx/>
              <a:buNone/>
              <a:defRPr sz="1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80144" y="6404292"/>
            <a:ext cx="273657" cy="2692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757575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Aptos"/>
          <a:ea typeface="Aptos"/>
          <a:cs typeface="Aptos"/>
          <a:sym typeface="Aptos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Aptos"/>
          <a:ea typeface="Aptos"/>
          <a:cs typeface="Aptos"/>
          <a:sym typeface="Aptos"/>
        </a:defRPr>
      </a:lvl2pPr>
      <a:lvl3pPr marL="1234439" marR="0" indent="-320039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Aptos"/>
          <a:ea typeface="Aptos"/>
          <a:cs typeface="Aptos"/>
          <a:sym typeface="Aptos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Aptos"/>
          <a:ea typeface="Aptos"/>
          <a:cs typeface="Aptos"/>
          <a:sym typeface="Aptos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Aptos"/>
          <a:ea typeface="Aptos"/>
          <a:cs typeface="Aptos"/>
          <a:sym typeface="Aptos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Aptos"/>
          <a:ea typeface="Aptos"/>
          <a:cs typeface="Aptos"/>
          <a:sym typeface="Aptos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Aptos"/>
          <a:ea typeface="Aptos"/>
          <a:cs typeface="Aptos"/>
          <a:sym typeface="Aptos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Aptos"/>
          <a:ea typeface="Aptos"/>
          <a:cs typeface="Aptos"/>
          <a:sym typeface="Aptos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Aptos"/>
          <a:ea typeface="Aptos"/>
          <a:cs typeface="Aptos"/>
          <a:sym typeface="Aptos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jpeg"/><Relationship Id="rId4" Type="http://schemas.openxmlformats.org/officeDocument/2006/relationships/image" Target="../media/image2.jpeg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10" Type="http://schemas.openxmlformats.org/officeDocument/2006/relationships/image" Target="../media/image21.png"/><Relationship Id="rId4" Type="http://schemas.openxmlformats.org/officeDocument/2006/relationships/image" Target="../media/image15.jpeg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hyperlink" Target="http://www.firstnews.co.uk/mil" TargetMode="External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.png"/><Relationship Id="rId4" Type="http://schemas.openxmlformats.org/officeDocument/2006/relationships/hyperlink" Target="mailto:education@firstnews.co.uk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Rectangle"/>
          <p:cNvSpPr/>
          <p:nvPr/>
        </p:nvSpPr>
        <p:spPr>
          <a:xfrm>
            <a:off x="-97971" y="-30295"/>
            <a:ext cx="12387942" cy="6918590"/>
          </a:xfrm>
          <a:prstGeom prst="rect">
            <a:avLst/>
          </a:prstGeom>
          <a:solidFill>
            <a:srgbClr val="DB6B61"/>
          </a:solidFill>
          <a:ln w="3175">
            <a:miter lim="400000"/>
          </a:ln>
        </p:spPr>
        <p:txBody>
          <a:bodyPr lIns="19661" tIns="19661" rIns="19661" bIns="19661" anchor="ctr"/>
          <a:lstStyle/>
          <a:p>
            <a:pPr algn="ctr" defTabSz="611481">
              <a:defRPr sz="2200">
                <a:solidFill>
                  <a:srgbClr val="CFE1A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95" name="Rounded Rectangle"/>
          <p:cNvSpPr/>
          <p:nvPr/>
        </p:nvSpPr>
        <p:spPr>
          <a:xfrm>
            <a:off x="2442568" y="2227555"/>
            <a:ext cx="7306864" cy="3750385"/>
          </a:xfrm>
          <a:prstGeom prst="roundRect">
            <a:avLst>
              <a:gd name="adj" fmla="val 9977"/>
            </a:avLst>
          </a:prstGeom>
          <a:solidFill>
            <a:srgbClr val="FAF9F5"/>
          </a:solidFill>
          <a:ln w="3175">
            <a:miter lim="400000"/>
          </a:ln>
          <a:effectLst>
            <a:reflection stA="22000" endPos="40000" dir="5400000" sy="-100000" algn="bl" rotWithShape="0"/>
          </a:effectLst>
        </p:spPr>
        <p:txBody>
          <a:bodyPr lIns="19661" tIns="19661" rIns="19661" bIns="19661" anchor="ctr"/>
          <a:lstStyle/>
          <a:p>
            <a:pPr algn="ctr" defTabSz="611481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96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4394" y="3162875"/>
            <a:ext cx="6083212" cy="2057545"/>
          </a:xfrm>
          <a:prstGeom prst="rect">
            <a:avLst/>
          </a:prstGeom>
          <a:ln w="12700">
            <a:miter lim="400000"/>
          </a:ln>
        </p:spPr>
      </p:pic>
      <p:sp>
        <p:nvSpPr>
          <p:cNvPr id="97" name="Title 1"/>
          <p:cNvSpPr txBox="1">
            <a:spLocks noGrp="1"/>
          </p:cNvSpPr>
          <p:nvPr>
            <p:ph type="ctrTitle"/>
          </p:nvPr>
        </p:nvSpPr>
        <p:spPr>
          <a:xfrm>
            <a:off x="1524000" y="698257"/>
            <a:ext cx="9144000" cy="1130797"/>
          </a:xfrm>
          <a:prstGeom prst="rect">
            <a:avLst/>
          </a:prstGeom>
        </p:spPr>
        <p:txBody>
          <a:bodyPr anchor="t"/>
          <a:lstStyle>
            <a:lvl1pPr defTabSz="886968">
              <a:defRPr sz="5820">
                <a:solidFill>
                  <a:srgbClr val="FFFFFF"/>
                </a:solidFill>
                <a:latin typeface="Poppins Regular"/>
                <a:ea typeface="Poppins Regular"/>
                <a:cs typeface="Poppins Regular"/>
                <a:sym typeface="Poppins Regular"/>
              </a:defRPr>
            </a:lvl1pPr>
          </a:lstStyle>
          <a:p>
            <a:r>
              <a:rPr dirty="0"/>
              <a:t>Making the </a:t>
            </a:r>
            <a:r>
              <a:rPr lang="en-GB" dirty="0"/>
              <a:t>c</a:t>
            </a:r>
            <a:r>
              <a:rPr dirty="0" err="1"/>
              <a:t>ase</a:t>
            </a:r>
            <a:endParaRPr dirty="0"/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Rectangle"/>
          <p:cNvSpPr/>
          <p:nvPr/>
        </p:nvSpPr>
        <p:spPr>
          <a:xfrm>
            <a:off x="-13825" y="-43696"/>
            <a:ext cx="12219650" cy="6945392"/>
          </a:xfrm>
          <a:prstGeom prst="rect">
            <a:avLst/>
          </a:prstGeom>
          <a:solidFill>
            <a:srgbClr val="568DC1"/>
          </a:solidFill>
          <a:ln w="3175">
            <a:miter lim="400000"/>
          </a:ln>
        </p:spPr>
        <p:txBody>
          <a:bodyPr lIns="19661" tIns="19661" rIns="19661" bIns="19661" anchor="ctr"/>
          <a:lstStyle/>
          <a:p>
            <a:pPr algn="ctr" defTabSz="611481">
              <a:defRPr sz="2200">
                <a:solidFill>
                  <a:srgbClr val="CFE1A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00" name="Rounded Rectangle"/>
          <p:cNvSpPr/>
          <p:nvPr/>
        </p:nvSpPr>
        <p:spPr>
          <a:xfrm>
            <a:off x="230880" y="238129"/>
            <a:ext cx="11730240" cy="6381742"/>
          </a:xfrm>
          <a:prstGeom prst="roundRect">
            <a:avLst>
              <a:gd name="adj" fmla="val 4625"/>
            </a:avLst>
          </a:prstGeom>
          <a:solidFill>
            <a:srgbClr val="FAF9F5"/>
          </a:solidFill>
          <a:ln w="3175">
            <a:miter lim="400000"/>
          </a:ln>
          <a:effectLst>
            <a:reflection stA="20000" endPos="40000" dir="5400000" sy="-100000" algn="bl" rotWithShape="0"/>
          </a:effectLst>
        </p:spPr>
        <p:txBody>
          <a:bodyPr lIns="19661" tIns="19661" rIns="19661" bIns="19661" anchor="ctr"/>
          <a:lstStyle/>
          <a:p>
            <a:pPr algn="ctr" defTabSz="611481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01" name="Title 1"/>
          <p:cNvSpPr txBox="1">
            <a:spLocks noGrp="1"/>
          </p:cNvSpPr>
          <p:nvPr>
            <p:ph type="title"/>
          </p:nvPr>
        </p:nvSpPr>
        <p:spPr>
          <a:xfrm>
            <a:off x="607496" y="620357"/>
            <a:ext cx="6702947" cy="882128"/>
          </a:xfrm>
          <a:prstGeom prst="rect">
            <a:avLst/>
          </a:prstGeom>
        </p:spPr>
        <p:txBody>
          <a:bodyPr anchor="t"/>
          <a:lstStyle>
            <a:lvl1pPr defTabSz="896111">
              <a:defRPr sz="4312">
                <a:latin typeface="Poppins SemiBold"/>
                <a:ea typeface="Poppins SemiBold"/>
                <a:cs typeface="Poppins SemiBold"/>
                <a:sym typeface="Poppins SemiBold"/>
              </a:defRPr>
            </a:lvl1pPr>
          </a:lstStyle>
          <a:p>
            <a:r>
              <a:t>What is media literacy?</a:t>
            </a:r>
          </a:p>
        </p:txBody>
      </p:sp>
      <p:sp>
        <p:nvSpPr>
          <p:cNvPr id="102" name="TextBox 8"/>
          <p:cNvSpPr txBox="1"/>
          <p:nvPr/>
        </p:nvSpPr>
        <p:spPr>
          <a:xfrm>
            <a:off x="676326" y="1662629"/>
            <a:ext cx="6940444" cy="14401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>
                <a:solidFill>
                  <a:srgbClr val="242A3F"/>
                </a:solidFill>
                <a:latin typeface="Poppins Regular"/>
                <a:ea typeface="Poppins Regular"/>
                <a:cs typeface="Poppins Regular"/>
                <a:sym typeface="Poppins Regular"/>
              </a:defRPr>
            </a:lvl1pPr>
          </a:lstStyle>
          <a:p>
            <a:r>
              <a:t>Media and information literacy (MIL) is the ability to access, understand, evaluate and create information across different formats – from books and newspapers to social media, streaming platforms and AI-generated content.</a:t>
            </a:r>
          </a:p>
        </p:txBody>
      </p:sp>
      <p:sp>
        <p:nvSpPr>
          <p:cNvPr id="103" name="Quote Bubble"/>
          <p:cNvSpPr/>
          <p:nvPr/>
        </p:nvSpPr>
        <p:spPr>
          <a:xfrm>
            <a:off x="534055" y="3954022"/>
            <a:ext cx="2119125" cy="1812745"/>
          </a:xfrm>
          <a:prstGeom prst="wedgeEllipseCallout">
            <a:avLst>
              <a:gd name="adj1" fmla="val -32120"/>
              <a:gd name="adj2" fmla="val 59262"/>
            </a:avLst>
          </a:prstGeom>
          <a:solidFill>
            <a:srgbClr val="CFE1AF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104" name="how can I trust anything in 2025?"/>
          <p:cNvSpPr txBox="1"/>
          <p:nvPr/>
        </p:nvSpPr>
        <p:spPr>
          <a:xfrm>
            <a:off x="708945" y="4438090"/>
            <a:ext cx="1769533" cy="923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>
                <a:solidFill>
                  <a:srgbClr val="242A3F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</a:lstStyle>
          <a:p>
            <a:r>
              <a:rPr lang="en-GB" dirty="0"/>
              <a:t>H</a:t>
            </a:r>
            <a:r>
              <a:rPr dirty="0"/>
              <a:t>ow can I trust anything in 2025?</a:t>
            </a:r>
          </a:p>
        </p:txBody>
      </p:sp>
      <p:sp>
        <p:nvSpPr>
          <p:cNvPr id="105" name="Quote Bubble"/>
          <p:cNvSpPr/>
          <p:nvPr/>
        </p:nvSpPr>
        <p:spPr>
          <a:xfrm>
            <a:off x="2871291" y="3272478"/>
            <a:ext cx="2119125" cy="1812746"/>
          </a:xfrm>
          <a:prstGeom prst="wedgeEllipseCallout">
            <a:avLst>
              <a:gd name="adj1" fmla="val -32120"/>
              <a:gd name="adj2" fmla="val 59262"/>
            </a:avLst>
          </a:prstGeom>
          <a:solidFill>
            <a:srgbClr val="C6B6D4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106" name="what is fake news?"/>
          <p:cNvSpPr txBox="1"/>
          <p:nvPr/>
        </p:nvSpPr>
        <p:spPr>
          <a:xfrm>
            <a:off x="3046181" y="3895045"/>
            <a:ext cx="1769533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>
                <a:solidFill>
                  <a:srgbClr val="242A3F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</a:lstStyle>
          <a:p>
            <a:r>
              <a:rPr lang="en-GB" dirty="0"/>
              <a:t>W</a:t>
            </a:r>
            <a:r>
              <a:rPr dirty="0"/>
              <a:t>hat is fake news?</a:t>
            </a:r>
          </a:p>
        </p:txBody>
      </p:sp>
      <p:sp>
        <p:nvSpPr>
          <p:cNvPr id="107" name="Quote Bubble"/>
          <p:cNvSpPr/>
          <p:nvPr/>
        </p:nvSpPr>
        <p:spPr>
          <a:xfrm>
            <a:off x="5086648" y="3903222"/>
            <a:ext cx="2119125" cy="1812745"/>
          </a:xfrm>
          <a:prstGeom prst="wedgeEllipseCallout">
            <a:avLst>
              <a:gd name="adj1" fmla="val -32120"/>
              <a:gd name="adj2" fmla="val 59262"/>
            </a:avLst>
          </a:prstGeom>
          <a:solidFill>
            <a:srgbClr val="F1CBAC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108" name="where  can I get good information from?"/>
          <p:cNvSpPr txBox="1"/>
          <p:nvPr/>
        </p:nvSpPr>
        <p:spPr>
          <a:xfrm>
            <a:off x="5261538" y="4248790"/>
            <a:ext cx="1769533" cy="12003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/>
          <a:p>
            <a:pPr algn="ctr">
              <a:defRPr>
                <a:solidFill>
                  <a:srgbClr val="242A3F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pPr>
            <a:r>
              <a:rPr lang="en-GB" dirty="0"/>
              <a:t>W</a:t>
            </a:r>
            <a:r>
              <a:rPr dirty="0"/>
              <a:t>here </a:t>
            </a:r>
            <a:br>
              <a:rPr dirty="0"/>
            </a:br>
            <a:r>
              <a:rPr dirty="0"/>
              <a:t>can I get good information from?</a:t>
            </a:r>
          </a:p>
        </p:txBody>
      </p:sp>
      <p:grpSp>
        <p:nvGrpSpPr>
          <p:cNvPr id="111" name="Group"/>
          <p:cNvGrpSpPr/>
          <p:nvPr/>
        </p:nvGrpSpPr>
        <p:grpSpPr>
          <a:xfrm>
            <a:off x="9900793" y="167009"/>
            <a:ext cx="2137826" cy="1097280"/>
            <a:chOff x="-153983" y="-79035"/>
            <a:chExt cx="2137824" cy="1097278"/>
          </a:xfrm>
        </p:grpSpPr>
        <p:sp>
          <p:nvSpPr>
            <p:cNvPr id="109" name="Rounded Rectangle"/>
            <p:cNvSpPr/>
            <p:nvPr/>
          </p:nvSpPr>
          <p:spPr>
            <a:xfrm>
              <a:off x="-153984" y="-79036"/>
              <a:ext cx="2137826" cy="1097280"/>
            </a:xfrm>
            <a:prstGeom prst="roundRect">
              <a:avLst>
                <a:gd name="adj" fmla="val 9977"/>
              </a:avLst>
            </a:prstGeom>
            <a:solidFill>
              <a:srgbClr val="FAF9F5"/>
            </a:solidFill>
            <a:ln w="152400" cap="flat">
              <a:solidFill>
                <a:srgbClr val="568DC1"/>
              </a:solidFill>
              <a:prstDash val="solid"/>
              <a:miter lim="800000"/>
            </a:ln>
            <a:effectLst/>
          </p:spPr>
          <p:txBody>
            <a:bodyPr wrap="square" lIns="19661" tIns="19661" rIns="19661" bIns="19661" numCol="1" anchor="ctr">
              <a:noAutofit/>
            </a:bodyPr>
            <a:lstStyle/>
            <a:p>
              <a:pPr algn="ctr" defTabSz="611481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pic>
          <p:nvPicPr>
            <p:cNvPr id="110" name="Image" descr="Imag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3219" y="234232"/>
              <a:ext cx="1523419" cy="51527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14" name="Screenshot_20-1-2026_112736_.jpeg"/>
          <p:cNvGrpSpPr/>
          <p:nvPr/>
        </p:nvGrpSpPr>
        <p:grpSpPr>
          <a:xfrm rot="300000">
            <a:off x="8583304" y="1429237"/>
            <a:ext cx="2793656" cy="2528484"/>
            <a:chOff x="0" y="0"/>
            <a:chExt cx="2793654" cy="2528483"/>
          </a:xfrm>
        </p:grpSpPr>
        <p:pic>
          <p:nvPicPr>
            <p:cNvPr id="113" name="Screenshot_20-1-2026_112736_.jpeg" descr="Screenshot_20-1-2026_112736_.jpeg"/>
            <p:cNvPicPr>
              <a:picLocks noChangeAspect="1"/>
            </p:cNvPicPr>
            <p:nvPr/>
          </p:nvPicPr>
          <p:blipFill>
            <a:blip r:embed="rId4"/>
            <a:srcRect l="1395" t="538" r="1677"/>
            <a:stretch>
              <a:fillRect/>
            </a:stretch>
          </p:blipFill>
          <p:spPr>
            <a:xfrm>
              <a:off x="50799" y="38100"/>
              <a:ext cx="2692056" cy="2365797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12" name="Screenshot_20-1-2026_112736_.jpeg" descr="Screenshot_20-1-2026_112736_.jpeg"/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1" y="0"/>
              <a:ext cx="2793656" cy="2528484"/>
            </a:xfrm>
            <a:prstGeom prst="rect">
              <a:avLst/>
            </a:prstGeom>
            <a:effectLst/>
          </p:spPr>
        </p:pic>
      </p:grpSp>
      <p:grpSp>
        <p:nvGrpSpPr>
          <p:cNvPr id="117" name="Screenshot_20-1-2026_11248_read.firstnews.co.uk.jpeg"/>
          <p:cNvGrpSpPr/>
          <p:nvPr/>
        </p:nvGrpSpPr>
        <p:grpSpPr>
          <a:xfrm rot="300000">
            <a:off x="7743929" y="3019239"/>
            <a:ext cx="1990886" cy="2199068"/>
            <a:chOff x="0" y="0"/>
            <a:chExt cx="1990885" cy="2199066"/>
          </a:xfrm>
        </p:grpSpPr>
        <p:pic>
          <p:nvPicPr>
            <p:cNvPr id="116" name="Screenshot_20-1-2026_11248_read.firstnews.co.uk.jpeg" descr="Screenshot_20-1-2026_11248_read.firstnews.co.uk.jpeg"/>
            <p:cNvPicPr>
              <a:picLocks noChangeAspect="1"/>
            </p:cNvPicPr>
            <p:nvPr/>
          </p:nvPicPr>
          <p:blipFill>
            <a:blip r:embed="rId6"/>
            <a:srcRect l="2318"/>
            <a:stretch>
              <a:fillRect/>
            </a:stretch>
          </p:blipFill>
          <p:spPr>
            <a:xfrm>
              <a:off x="50800" y="46286"/>
              <a:ext cx="1885272" cy="2026657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15" name="Screenshot_20-1-2026_11248_read.firstnews.co.uk.jpeg" descr="Screenshot_20-1-2026_11248_read.firstnews.co.uk.jpeg"/>
            <p:cNvPicPr>
              <a:picLocks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0" y="0"/>
              <a:ext cx="1990886" cy="2199067"/>
            </a:xfrm>
            <a:prstGeom prst="rect">
              <a:avLst/>
            </a:prstGeom>
            <a:effectLst/>
          </p:spPr>
        </p:pic>
      </p:grpSp>
      <p:grpSp>
        <p:nvGrpSpPr>
          <p:cNvPr id="120" name="Screenshot_20-1-2026_11256_.jpeg"/>
          <p:cNvGrpSpPr/>
          <p:nvPr/>
        </p:nvGrpSpPr>
        <p:grpSpPr>
          <a:xfrm rot="300000">
            <a:off x="9774057" y="4042146"/>
            <a:ext cx="1742705" cy="2367667"/>
            <a:chOff x="0" y="0"/>
            <a:chExt cx="1742704" cy="2367665"/>
          </a:xfrm>
        </p:grpSpPr>
        <p:pic>
          <p:nvPicPr>
            <p:cNvPr id="119" name="Screenshot_20-1-2026_11256_.jpeg" descr="Screenshot_20-1-2026_11256_.jpeg"/>
            <p:cNvPicPr>
              <a:picLocks noChangeAspect="1"/>
            </p:cNvPicPr>
            <p:nvPr/>
          </p:nvPicPr>
          <p:blipFill>
            <a:blip r:embed="rId8"/>
            <a:srcRect r="413" b="4708"/>
            <a:stretch>
              <a:fillRect/>
            </a:stretch>
          </p:blipFill>
          <p:spPr>
            <a:xfrm>
              <a:off x="66160" y="45005"/>
              <a:ext cx="1625745" cy="220836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18" name="Screenshot_20-1-2026_11256_.jpeg" descr="Screenshot_20-1-2026_11256_.jpeg"/>
            <p:cNvPicPr>
              <a:picLocks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0" y="-1"/>
              <a:ext cx="1742705" cy="2367667"/>
            </a:xfrm>
            <a:prstGeom prst="rect">
              <a:avLst/>
            </a:prstGeom>
            <a:effectLst/>
          </p:spPr>
        </p:pic>
      </p:grpSp>
      <p:grpSp>
        <p:nvGrpSpPr>
          <p:cNvPr id="123" name="Screenshot_20-1-2026_112531_read.firstnews.co.uk.jpeg"/>
          <p:cNvGrpSpPr/>
          <p:nvPr/>
        </p:nvGrpSpPr>
        <p:grpSpPr>
          <a:xfrm rot="300000">
            <a:off x="7601995" y="5328960"/>
            <a:ext cx="1973133" cy="1091990"/>
            <a:chOff x="0" y="0"/>
            <a:chExt cx="1973132" cy="1091989"/>
          </a:xfrm>
        </p:grpSpPr>
        <p:pic>
          <p:nvPicPr>
            <p:cNvPr id="122" name="Screenshot_20-1-2026_112531_read.firstnews.co.uk.jpeg" descr="Screenshot_20-1-2026_112531_read.firstnews.co.uk.jpeg"/>
            <p:cNvPicPr>
              <a:picLocks noChangeAspect="1"/>
            </p:cNvPicPr>
            <p:nvPr/>
          </p:nvPicPr>
          <p:blipFill>
            <a:blip r:embed="rId10"/>
            <a:srcRect l="3193" t="1311" r="2387" b="1310"/>
            <a:stretch>
              <a:fillRect/>
            </a:stretch>
          </p:blipFill>
          <p:spPr>
            <a:xfrm>
              <a:off x="50800" y="38100"/>
              <a:ext cx="1871533" cy="93959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21" name="Screenshot_20-1-2026_112531_read.firstnews.co.uk.jpeg" descr="Screenshot_20-1-2026_112531_read.firstnews.co.uk.jpeg"/>
            <p:cNvPicPr>
              <a:picLocks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0" y="-1"/>
              <a:ext cx="1973133" cy="1091991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Rectangle"/>
          <p:cNvSpPr/>
          <p:nvPr/>
        </p:nvSpPr>
        <p:spPr>
          <a:xfrm>
            <a:off x="-13825" y="-43696"/>
            <a:ext cx="12219650" cy="6945392"/>
          </a:xfrm>
          <a:prstGeom prst="rect">
            <a:avLst/>
          </a:prstGeom>
          <a:solidFill>
            <a:srgbClr val="CFE1AF"/>
          </a:solidFill>
          <a:ln w="3175">
            <a:miter lim="400000"/>
          </a:ln>
        </p:spPr>
        <p:txBody>
          <a:bodyPr lIns="19661" tIns="19661" rIns="19661" bIns="19661" anchor="ctr"/>
          <a:lstStyle/>
          <a:p>
            <a:pPr algn="ctr" defTabSz="611481">
              <a:defRPr sz="2200">
                <a:solidFill>
                  <a:srgbClr val="CFE1A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28" name="Rounded Rectangle"/>
          <p:cNvSpPr/>
          <p:nvPr/>
        </p:nvSpPr>
        <p:spPr>
          <a:xfrm>
            <a:off x="215699" y="271332"/>
            <a:ext cx="7746254" cy="6381742"/>
          </a:xfrm>
          <a:prstGeom prst="roundRect">
            <a:avLst>
              <a:gd name="adj" fmla="val 4625"/>
            </a:avLst>
          </a:prstGeom>
          <a:solidFill>
            <a:srgbClr val="FAF9F5"/>
          </a:solidFill>
          <a:ln w="3175">
            <a:miter lim="400000"/>
          </a:ln>
          <a:effectLst>
            <a:reflection stA="20000" endPos="40000" dir="5400000" sy="-100000" algn="bl" rotWithShape="0"/>
          </a:effectLst>
        </p:spPr>
        <p:txBody>
          <a:bodyPr lIns="19661" tIns="19661" rIns="19661" bIns="19661" anchor="ctr"/>
          <a:lstStyle/>
          <a:p>
            <a:pPr algn="ctr" defTabSz="611481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29" name="Title 1"/>
          <p:cNvSpPr txBox="1">
            <a:spLocks noGrp="1"/>
          </p:cNvSpPr>
          <p:nvPr>
            <p:ph type="title"/>
          </p:nvPr>
        </p:nvSpPr>
        <p:spPr>
          <a:xfrm>
            <a:off x="743204" y="582257"/>
            <a:ext cx="6721607" cy="1325564"/>
          </a:xfrm>
          <a:prstGeom prst="rect">
            <a:avLst/>
          </a:prstGeom>
        </p:spPr>
        <p:txBody>
          <a:bodyPr/>
          <a:lstStyle>
            <a:lvl1pPr defTabSz="722376">
              <a:defRPr sz="3476">
                <a:latin typeface="Poppins SemiBold"/>
                <a:ea typeface="Poppins SemiBold"/>
                <a:cs typeface="Poppins SemiBold"/>
                <a:sym typeface="Poppins SemiBold"/>
              </a:defRPr>
            </a:lvl1pPr>
          </a:lstStyle>
          <a:p>
            <a:r>
              <a:rPr dirty="0"/>
              <a:t>Why media literacy deserves its place in our school</a:t>
            </a:r>
          </a:p>
        </p:txBody>
      </p:sp>
      <p:sp>
        <p:nvSpPr>
          <p:cNvPr id="130" name="Content Placeholder 6"/>
          <p:cNvSpPr txBox="1">
            <a:spLocks noGrp="1"/>
          </p:cNvSpPr>
          <p:nvPr>
            <p:ph type="body" sz="quarter" idx="1"/>
          </p:nvPr>
        </p:nvSpPr>
        <p:spPr>
          <a:xfrm>
            <a:off x="743204" y="2172319"/>
            <a:ext cx="4381704" cy="3555977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146957" indent="-146957">
              <a:lnSpc>
                <a:spcPct val="100000"/>
              </a:lnSpc>
              <a:spcBef>
                <a:spcPts val="0"/>
              </a:spcBef>
              <a:defRPr sz="1800">
                <a:solidFill>
                  <a:srgbClr val="242A3F"/>
                </a:solidFill>
                <a:latin typeface="Poppins Regular"/>
                <a:ea typeface="Poppins Regular"/>
                <a:cs typeface="Poppins Regular"/>
                <a:sym typeface="Poppins Regular"/>
              </a:defRPr>
            </a:pPr>
            <a:r>
              <a:rPr dirty="0"/>
              <a:t>Children are surrounded by vast, </a:t>
            </a:r>
            <a:r>
              <a:rPr dirty="0" err="1"/>
              <a:t>polarised</a:t>
            </a:r>
            <a:r>
              <a:rPr dirty="0"/>
              <a:t> information. </a:t>
            </a:r>
            <a:br>
              <a:rPr lang="en-GB" dirty="0"/>
            </a:br>
            <a:endParaRPr dirty="0"/>
          </a:p>
          <a:p>
            <a:pPr marL="146957" indent="-146957">
              <a:lnSpc>
                <a:spcPct val="100000"/>
              </a:lnSpc>
              <a:spcBef>
                <a:spcPts val="0"/>
              </a:spcBef>
              <a:defRPr sz="1800">
                <a:solidFill>
                  <a:srgbClr val="242A3F"/>
                </a:solidFill>
                <a:latin typeface="Poppins Regular"/>
                <a:ea typeface="Poppins Regular"/>
                <a:cs typeface="Poppins Regular"/>
                <a:sym typeface="Poppins Regular"/>
              </a:defRPr>
            </a:pPr>
            <a:r>
              <a:rPr dirty="0"/>
              <a:t>We cannot expect children to naturally know how to navigate this.</a:t>
            </a:r>
            <a:br>
              <a:rPr lang="en-GB" dirty="0"/>
            </a:br>
            <a:endParaRPr dirty="0"/>
          </a:p>
          <a:p>
            <a:pPr marL="146957" indent="-146957">
              <a:lnSpc>
                <a:spcPct val="100000"/>
              </a:lnSpc>
              <a:spcBef>
                <a:spcPts val="0"/>
              </a:spcBef>
              <a:defRPr sz="1800">
                <a:solidFill>
                  <a:srgbClr val="242A3F"/>
                </a:solidFill>
                <a:latin typeface="Poppins Regular"/>
                <a:ea typeface="Poppins Regular"/>
                <a:cs typeface="Poppins Regular"/>
                <a:sym typeface="Poppins Regular"/>
              </a:defRPr>
            </a:pPr>
            <a:r>
              <a:rPr dirty="0"/>
              <a:t>Technology and news evolve faster than the curriculum. </a:t>
            </a:r>
            <a:br>
              <a:rPr lang="en-GB" dirty="0"/>
            </a:br>
            <a:endParaRPr dirty="0"/>
          </a:p>
          <a:p>
            <a:pPr marL="146957" indent="-146957">
              <a:lnSpc>
                <a:spcPct val="100000"/>
              </a:lnSpc>
              <a:spcBef>
                <a:spcPts val="0"/>
              </a:spcBef>
              <a:defRPr sz="1800">
                <a:solidFill>
                  <a:srgbClr val="242A3F"/>
                </a:solidFill>
                <a:latin typeface="Poppins Regular"/>
                <a:ea typeface="Poppins Regular"/>
                <a:cs typeface="Poppins Regular"/>
                <a:sym typeface="Poppins Regular"/>
              </a:defRPr>
            </a:pPr>
            <a:r>
              <a:rPr dirty="0"/>
              <a:t>Media </a:t>
            </a:r>
            <a:r>
              <a:rPr lang="en-GB" dirty="0"/>
              <a:t>l</a:t>
            </a:r>
            <a:r>
              <a:rPr dirty="0" err="1"/>
              <a:t>iteracy</a:t>
            </a:r>
            <a:r>
              <a:rPr dirty="0"/>
              <a:t> must be taught to give children a strong base to confidently and critically consume and create content.</a:t>
            </a:r>
          </a:p>
        </p:txBody>
      </p:sp>
      <p:grpSp>
        <p:nvGrpSpPr>
          <p:cNvPr id="133" name="iStock-475449567.jpg"/>
          <p:cNvGrpSpPr/>
          <p:nvPr/>
        </p:nvGrpSpPr>
        <p:grpSpPr>
          <a:xfrm rot="240000">
            <a:off x="5951214" y="1441356"/>
            <a:ext cx="5651193" cy="5017903"/>
            <a:chOff x="0" y="0"/>
            <a:chExt cx="5651192" cy="5017902"/>
          </a:xfrm>
        </p:grpSpPr>
        <p:pic>
          <p:nvPicPr>
            <p:cNvPr id="132" name="iStock-475449567.jpg" descr="iStock-475449567.jpg"/>
            <p:cNvPicPr>
              <a:picLocks noChangeAspect="1"/>
            </p:cNvPicPr>
            <p:nvPr/>
          </p:nvPicPr>
          <p:blipFill>
            <a:blip r:embed="rId3"/>
            <a:srcRect r="21966"/>
            <a:stretch>
              <a:fillRect/>
            </a:stretch>
          </p:blipFill>
          <p:spPr>
            <a:xfrm>
              <a:off x="215900" y="139700"/>
              <a:ext cx="5219393" cy="445910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31" name="iStock-475449567.jpg" descr="iStock-475449567.jpg"/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-1"/>
              <a:ext cx="5651193" cy="5017904"/>
            </a:xfrm>
            <a:prstGeom prst="rect">
              <a:avLst/>
            </a:prstGeom>
            <a:effectLst/>
          </p:spPr>
        </p:pic>
      </p:grpSp>
      <p:grpSp>
        <p:nvGrpSpPr>
          <p:cNvPr id="136" name="Group"/>
          <p:cNvGrpSpPr/>
          <p:nvPr/>
        </p:nvGrpSpPr>
        <p:grpSpPr>
          <a:xfrm>
            <a:off x="9900793" y="167009"/>
            <a:ext cx="2137826" cy="1097280"/>
            <a:chOff x="-153983" y="-79035"/>
            <a:chExt cx="2137824" cy="1097278"/>
          </a:xfrm>
        </p:grpSpPr>
        <p:sp>
          <p:nvSpPr>
            <p:cNvPr id="134" name="Rounded Rectangle"/>
            <p:cNvSpPr/>
            <p:nvPr/>
          </p:nvSpPr>
          <p:spPr>
            <a:xfrm>
              <a:off x="-153984" y="-79036"/>
              <a:ext cx="2137826" cy="1097280"/>
            </a:xfrm>
            <a:prstGeom prst="roundRect">
              <a:avLst>
                <a:gd name="adj" fmla="val 9977"/>
              </a:avLst>
            </a:prstGeom>
            <a:solidFill>
              <a:srgbClr val="FAF9F5"/>
            </a:solidFill>
            <a:ln w="3175" cap="flat">
              <a:noFill/>
              <a:miter lim="400000"/>
            </a:ln>
            <a:effectLst/>
          </p:spPr>
          <p:txBody>
            <a:bodyPr wrap="square" lIns="19661" tIns="19661" rIns="19661" bIns="19661" numCol="1" anchor="ctr">
              <a:noAutofit/>
            </a:bodyPr>
            <a:lstStyle/>
            <a:p>
              <a:pPr algn="ctr" defTabSz="611481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pic>
          <p:nvPicPr>
            <p:cNvPr id="135" name="Image" descr="Image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53219" y="234232"/>
              <a:ext cx="1523419" cy="51527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Rectangle"/>
          <p:cNvSpPr/>
          <p:nvPr/>
        </p:nvSpPr>
        <p:spPr>
          <a:xfrm>
            <a:off x="-13825" y="-43696"/>
            <a:ext cx="12219650" cy="6945392"/>
          </a:xfrm>
          <a:prstGeom prst="rect">
            <a:avLst/>
          </a:prstGeom>
          <a:solidFill>
            <a:srgbClr val="C6B6D4"/>
          </a:solidFill>
          <a:ln w="3175">
            <a:miter lim="400000"/>
          </a:ln>
        </p:spPr>
        <p:txBody>
          <a:bodyPr lIns="19661" tIns="19661" rIns="19661" bIns="19661" anchor="ctr"/>
          <a:lstStyle/>
          <a:p>
            <a:pPr algn="ctr" defTabSz="611481">
              <a:defRPr sz="2200">
                <a:solidFill>
                  <a:srgbClr val="CFE1A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41" name="Rounded Rectangle"/>
          <p:cNvSpPr/>
          <p:nvPr/>
        </p:nvSpPr>
        <p:spPr>
          <a:xfrm>
            <a:off x="230880" y="1597886"/>
            <a:ext cx="11730240" cy="5021535"/>
          </a:xfrm>
          <a:prstGeom prst="roundRect">
            <a:avLst>
              <a:gd name="adj" fmla="val 5878"/>
            </a:avLst>
          </a:prstGeom>
          <a:solidFill>
            <a:srgbClr val="FAF9F5"/>
          </a:solidFill>
          <a:ln w="3175">
            <a:miter lim="400000"/>
          </a:ln>
          <a:effectLst>
            <a:reflection stA="20000" endPos="40000" dir="5400000" sy="-100000" algn="bl" rotWithShape="0"/>
          </a:effectLst>
        </p:spPr>
        <p:txBody>
          <a:bodyPr lIns="19661" tIns="19661" rIns="19661" bIns="19661" anchor="ctr"/>
          <a:lstStyle/>
          <a:p>
            <a:pPr algn="ctr" defTabSz="611481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42" name="Title 1"/>
          <p:cNvSpPr txBox="1">
            <a:spLocks noGrp="1"/>
          </p:cNvSpPr>
          <p:nvPr>
            <p:ph type="title"/>
          </p:nvPr>
        </p:nvSpPr>
        <p:spPr>
          <a:xfrm>
            <a:off x="621067" y="1892026"/>
            <a:ext cx="5947169" cy="2011154"/>
          </a:xfrm>
          <a:prstGeom prst="rect">
            <a:avLst/>
          </a:prstGeom>
        </p:spPr>
        <p:txBody>
          <a:bodyPr/>
          <a:lstStyle>
            <a:lvl1pPr defTabSz="758951">
              <a:defRPr sz="3652">
                <a:latin typeface="Poppins SemiBold"/>
                <a:ea typeface="Poppins SemiBold"/>
                <a:cs typeface="Poppins SemiBold"/>
                <a:sym typeface="Poppins SemiBold"/>
              </a:defRPr>
            </a:lvl1pPr>
          </a:lstStyle>
          <a:p>
            <a:r>
              <a:t>Why touching on MIL in other curriculum areas is not enough on its own</a:t>
            </a:r>
          </a:p>
        </p:txBody>
      </p:sp>
      <p:sp>
        <p:nvSpPr>
          <p:cNvPr id="143" name="Content Placeholder 6"/>
          <p:cNvSpPr txBox="1">
            <a:spLocks noGrp="1"/>
          </p:cNvSpPr>
          <p:nvPr>
            <p:ph type="body" sz="quarter" idx="1"/>
          </p:nvPr>
        </p:nvSpPr>
        <p:spPr>
          <a:xfrm>
            <a:off x="621067" y="4153689"/>
            <a:ext cx="5054601" cy="1919317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buSzTx/>
              <a:buNone/>
              <a:defRPr sz="1800">
                <a:solidFill>
                  <a:srgbClr val="242A3F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pPr>
            <a:r>
              <a:t>The challenge</a:t>
            </a:r>
          </a:p>
          <a:p>
            <a:pPr marL="205739" indent="-205739">
              <a:lnSpc>
                <a:spcPct val="100000"/>
              </a:lnSpc>
              <a:spcBef>
                <a:spcPts val="0"/>
              </a:spcBef>
              <a:defRPr sz="1800">
                <a:solidFill>
                  <a:srgbClr val="242A3F"/>
                </a:solidFill>
                <a:latin typeface="Poppins Regular"/>
                <a:ea typeface="Poppins Regular"/>
                <a:cs typeface="Poppins Regular"/>
                <a:sym typeface="Poppins Regular"/>
              </a:defRPr>
            </a:pPr>
            <a:r>
              <a:t>Inconsistent confidence among staff</a:t>
            </a:r>
          </a:p>
          <a:p>
            <a:pPr marL="205739" indent="-205739">
              <a:lnSpc>
                <a:spcPct val="100000"/>
              </a:lnSpc>
              <a:spcBef>
                <a:spcPts val="0"/>
              </a:spcBef>
              <a:defRPr sz="1800">
                <a:solidFill>
                  <a:srgbClr val="242A3F"/>
                </a:solidFill>
                <a:latin typeface="Poppins Regular"/>
                <a:ea typeface="Poppins Regular"/>
                <a:cs typeface="Poppins Regular"/>
                <a:sym typeface="Poppins Regular"/>
              </a:defRPr>
            </a:pPr>
            <a:r>
              <a:t>Rarely covered in teacher training </a:t>
            </a:r>
          </a:p>
          <a:p>
            <a:pPr marL="205739" indent="-205739">
              <a:lnSpc>
                <a:spcPct val="100000"/>
              </a:lnSpc>
              <a:spcBef>
                <a:spcPts val="0"/>
              </a:spcBef>
              <a:defRPr sz="1800">
                <a:solidFill>
                  <a:srgbClr val="242A3F"/>
                </a:solidFill>
                <a:latin typeface="Poppins Regular"/>
                <a:ea typeface="Poppins Regular"/>
                <a:cs typeface="Poppins Regular"/>
                <a:sym typeface="Poppins Regular"/>
              </a:defRPr>
            </a:pPr>
            <a:r>
              <a:t>No clear objectives or assessment</a:t>
            </a:r>
          </a:p>
          <a:p>
            <a:pPr marL="205739" indent="-205739">
              <a:lnSpc>
                <a:spcPct val="100000"/>
              </a:lnSpc>
              <a:spcBef>
                <a:spcPts val="0"/>
              </a:spcBef>
              <a:defRPr sz="1800">
                <a:solidFill>
                  <a:srgbClr val="242A3F"/>
                </a:solidFill>
                <a:latin typeface="Poppins Regular"/>
                <a:ea typeface="Poppins Regular"/>
                <a:cs typeface="Poppins Regular"/>
                <a:sym typeface="Poppins Regular"/>
              </a:defRPr>
            </a:pPr>
            <a:r>
              <a:t>Easily dropped in a packed curriculum</a:t>
            </a:r>
          </a:p>
        </p:txBody>
      </p:sp>
      <p:sp>
        <p:nvSpPr>
          <p:cNvPr id="144" name="Content Placeholder 6"/>
          <p:cNvSpPr txBox="1"/>
          <p:nvPr/>
        </p:nvSpPr>
        <p:spPr>
          <a:xfrm>
            <a:off x="6242087" y="4153689"/>
            <a:ext cx="4963161" cy="22287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pPr>
              <a:defRPr>
                <a:solidFill>
                  <a:srgbClr val="242A3F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pPr>
            <a:r>
              <a:rPr dirty="0"/>
              <a:t>The solution</a:t>
            </a:r>
            <a:endParaRPr sz="2800" dirty="0"/>
          </a:p>
          <a:p>
            <a:pPr marL="205739" indent="-205739">
              <a:buSzPct val="100000"/>
              <a:buFont typeface="Arial"/>
              <a:buChar char="•"/>
              <a:defRPr>
                <a:solidFill>
                  <a:srgbClr val="242A3F"/>
                </a:solidFill>
                <a:latin typeface="Poppins Regular"/>
                <a:ea typeface="Poppins Regular"/>
                <a:cs typeface="Poppins Regular"/>
                <a:sym typeface="Poppins Regular"/>
              </a:defRPr>
            </a:pPr>
            <a:r>
              <a:rPr dirty="0"/>
              <a:t>The 2025 Curriculum Review notes the importance of </a:t>
            </a:r>
            <a:r>
              <a:rPr lang="en-GB" dirty="0"/>
              <a:t>m</a:t>
            </a:r>
            <a:r>
              <a:rPr dirty="0" err="1"/>
              <a:t>edia</a:t>
            </a:r>
            <a:r>
              <a:rPr dirty="0"/>
              <a:t> </a:t>
            </a:r>
            <a:r>
              <a:rPr lang="en-GB" dirty="0"/>
              <a:t>l</a:t>
            </a:r>
            <a:r>
              <a:rPr dirty="0" err="1"/>
              <a:t>iteracy</a:t>
            </a:r>
            <a:r>
              <a:rPr dirty="0"/>
              <a:t> across multiple core subjects. </a:t>
            </a:r>
            <a:endParaRPr sz="2800" dirty="0"/>
          </a:p>
          <a:p>
            <a:pPr marL="205739" indent="-205739">
              <a:buSzPct val="100000"/>
              <a:buFont typeface="Arial"/>
              <a:buChar char="•"/>
              <a:defRPr>
                <a:solidFill>
                  <a:srgbClr val="242A3F"/>
                </a:solidFill>
                <a:latin typeface="Poppins Regular"/>
                <a:ea typeface="Poppins Regular"/>
                <a:cs typeface="Poppins Regular"/>
                <a:sym typeface="Poppins Regular"/>
              </a:defRPr>
            </a:pPr>
            <a:r>
              <a:rPr dirty="0"/>
              <a:t>Media </a:t>
            </a:r>
            <a:r>
              <a:rPr lang="en-GB" dirty="0"/>
              <a:t>l</a:t>
            </a:r>
            <a:r>
              <a:rPr dirty="0" err="1"/>
              <a:t>iteracy</a:t>
            </a:r>
            <a:r>
              <a:rPr dirty="0"/>
              <a:t> needs dedicated time, structure and progression </a:t>
            </a:r>
          </a:p>
        </p:txBody>
      </p:sp>
      <p:grpSp>
        <p:nvGrpSpPr>
          <p:cNvPr id="147" name="iStock-2240238327.jpg"/>
          <p:cNvGrpSpPr/>
          <p:nvPr/>
        </p:nvGrpSpPr>
        <p:grpSpPr>
          <a:xfrm rot="240000">
            <a:off x="6859301" y="607289"/>
            <a:ext cx="4906062" cy="3438932"/>
            <a:chOff x="0" y="0"/>
            <a:chExt cx="4906061" cy="3438930"/>
          </a:xfrm>
        </p:grpSpPr>
        <p:pic>
          <p:nvPicPr>
            <p:cNvPr id="146" name="iStock-2240238327.jpg" descr="iStock-2240238327.jpg"/>
            <p:cNvPicPr>
              <a:picLocks noChangeAspect="1"/>
            </p:cNvPicPr>
            <p:nvPr/>
          </p:nvPicPr>
          <p:blipFill>
            <a:blip r:embed="rId2"/>
            <a:srcRect l="17160" t="1323" r="6227" b="24730"/>
            <a:stretch>
              <a:fillRect/>
            </a:stretch>
          </p:blipFill>
          <p:spPr>
            <a:xfrm>
              <a:off x="215900" y="139700"/>
              <a:ext cx="4474262" cy="288013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45" name="iStock-2240238327.jpg" descr="iStock-2240238327.jpg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-1"/>
              <a:ext cx="4906062" cy="3438932"/>
            </a:xfrm>
            <a:prstGeom prst="rect">
              <a:avLst/>
            </a:prstGeom>
            <a:effectLst/>
          </p:spPr>
        </p:pic>
      </p:grpSp>
      <p:grpSp>
        <p:nvGrpSpPr>
          <p:cNvPr id="150" name="Group"/>
          <p:cNvGrpSpPr/>
          <p:nvPr/>
        </p:nvGrpSpPr>
        <p:grpSpPr>
          <a:xfrm>
            <a:off x="210811" y="167009"/>
            <a:ext cx="2137826" cy="1097280"/>
            <a:chOff x="-153983" y="-79035"/>
            <a:chExt cx="2137824" cy="1097278"/>
          </a:xfrm>
        </p:grpSpPr>
        <p:sp>
          <p:nvSpPr>
            <p:cNvPr id="148" name="Rounded Rectangle"/>
            <p:cNvSpPr/>
            <p:nvPr/>
          </p:nvSpPr>
          <p:spPr>
            <a:xfrm>
              <a:off x="-153984" y="-79036"/>
              <a:ext cx="2137826" cy="1097280"/>
            </a:xfrm>
            <a:prstGeom prst="roundRect">
              <a:avLst>
                <a:gd name="adj" fmla="val 9977"/>
              </a:avLst>
            </a:prstGeom>
            <a:solidFill>
              <a:srgbClr val="FAF9F5"/>
            </a:solidFill>
            <a:ln w="3175" cap="flat">
              <a:noFill/>
              <a:miter lim="400000"/>
            </a:ln>
            <a:effectLst/>
          </p:spPr>
          <p:txBody>
            <a:bodyPr wrap="square" lIns="19661" tIns="19661" rIns="19661" bIns="19661" numCol="1" anchor="ctr">
              <a:noAutofit/>
            </a:bodyPr>
            <a:lstStyle/>
            <a:p>
              <a:pPr algn="ctr" defTabSz="611481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pic>
          <p:nvPicPr>
            <p:cNvPr id="149" name="Image" descr="Imag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3219" y="234232"/>
              <a:ext cx="1523419" cy="51527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Rectangle"/>
          <p:cNvSpPr/>
          <p:nvPr/>
        </p:nvSpPr>
        <p:spPr>
          <a:xfrm>
            <a:off x="-13825" y="-43696"/>
            <a:ext cx="12219650" cy="6945392"/>
          </a:xfrm>
          <a:prstGeom prst="rect">
            <a:avLst/>
          </a:prstGeom>
          <a:solidFill>
            <a:srgbClr val="F1CBAC"/>
          </a:solidFill>
          <a:ln w="3175">
            <a:miter lim="400000"/>
          </a:ln>
        </p:spPr>
        <p:txBody>
          <a:bodyPr lIns="19661" tIns="19661" rIns="19661" bIns="19661" anchor="ctr"/>
          <a:lstStyle/>
          <a:p>
            <a:pPr algn="ctr" defTabSz="611481">
              <a:defRPr sz="2200">
                <a:solidFill>
                  <a:srgbClr val="CFE1A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53" name="Rounded Rectangle"/>
          <p:cNvSpPr/>
          <p:nvPr/>
        </p:nvSpPr>
        <p:spPr>
          <a:xfrm>
            <a:off x="230880" y="238129"/>
            <a:ext cx="11730240" cy="6381742"/>
          </a:xfrm>
          <a:prstGeom prst="roundRect">
            <a:avLst>
              <a:gd name="adj" fmla="val 4625"/>
            </a:avLst>
          </a:prstGeom>
          <a:solidFill>
            <a:srgbClr val="FAF9F5"/>
          </a:solidFill>
          <a:ln w="3175">
            <a:miter lim="400000"/>
          </a:ln>
          <a:effectLst>
            <a:reflection stA="20000" endPos="40000" dir="5400000" sy="-100000" algn="bl" rotWithShape="0"/>
          </a:effectLst>
        </p:spPr>
        <p:txBody>
          <a:bodyPr lIns="19661" tIns="19661" rIns="19661" bIns="19661" anchor="ctr"/>
          <a:lstStyle/>
          <a:p>
            <a:pPr algn="ctr" defTabSz="611481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54" name="Title 1"/>
          <p:cNvSpPr txBox="1">
            <a:spLocks noGrp="1"/>
          </p:cNvSpPr>
          <p:nvPr>
            <p:ph type="title"/>
          </p:nvPr>
        </p:nvSpPr>
        <p:spPr>
          <a:xfrm>
            <a:off x="604273" y="598670"/>
            <a:ext cx="7032622" cy="1325564"/>
          </a:xfrm>
          <a:prstGeom prst="rect">
            <a:avLst/>
          </a:prstGeom>
        </p:spPr>
        <p:txBody>
          <a:bodyPr/>
          <a:lstStyle>
            <a:lvl1pPr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1pPr>
          </a:lstStyle>
          <a:p>
            <a:r>
              <a:t>A ready-made solution!</a:t>
            </a:r>
          </a:p>
        </p:txBody>
      </p:sp>
      <p:sp>
        <p:nvSpPr>
          <p:cNvPr id="155" name="Content Placeholder 2"/>
          <p:cNvSpPr txBox="1">
            <a:spLocks noGrp="1"/>
          </p:cNvSpPr>
          <p:nvPr>
            <p:ph type="body" sz="half" idx="1"/>
          </p:nvPr>
        </p:nvSpPr>
        <p:spPr>
          <a:xfrm>
            <a:off x="614478" y="1784183"/>
            <a:ext cx="4001704" cy="4464248"/>
          </a:xfrm>
          <a:prstGeom prst="rect">
            <a:avLst/>
          </a:prstGeom>
        </p:spPr>
        <p:txBody>
          <a:bodyPr/>
          <a:lstStyle/>
          <a:p>
            <a:pPr marL="146957" indent="-146957">
              <a:lnSpc>
                <a:spcPct val="100000"/>
              </a:lnSpc>
              <a:spcBef>
                <a:spcPts val="0"/>
              </a:spcBef>
              <a:defRPr sz="1800">
                <a:solidFill>
                  <a:srgbClr val="242A3F"/>
                </a:solidFill>
                <a:latin typeface="Poppins Regular"/>
                <a:ea typeface="Poppins Regular"/>
                <a:cs typeface="Poppins Regular"/>
                <a:sym typeface="Poppins Regular"/>
              </a:defRPr>
            </a:pPr>
            <a:r>
              <a:rPr dirty="0"/>
              <a:t>Adaptable lessons to fit the time you have (assembly style, light touch </a:t>
            </a:r>
            <a:r>
              <a:rPr lang="en-GB" dirty="0"/>
              <a:t>15-minute</a:t>
            </a:r>
            <a:r>
              <a:rPr dirty="0"/>
              <a:t> lessons, and </a:t>
            </a:r>
            <a:r>
              <a:rPr lang="en-GB" dirty="0"/>
              <a:t>1-hour</a:t>
            </a:r>
            <a:r>
              <a:rPr dirty="0"/>
              <a:t> deep dives)</a:t>
            </a:r>
            <a:br>
              <a:rPr lang="en-GB" dirty="0"/>
            </a:br>
            <a:endParaRPr dirty="0"/>
          </a:p>
          <a:p>
            <a:pPr marL="146957" indent="-146957">
              <a:lnSpc>
                <a:spcPct val="100000"/>
              </a:lnSpc>
              <a:spcBef>
                <a:spcPts val="0"/>
              </a:spcBef>
              <a:defRPr sz="1800">
                <a:solidFill>
                  <a:srgbClr val="242A3F"/>
                </a:solidFill>
                <a:latin typeface="Poppins Regular"/>
                <a:ea typeface="Poppins Regular"/>
                <a:cs typeface="Poppins Regular"/>
                <a:sym typeface="Poppins Regular"/>
              </a:defRPr>
            </a:pPr>
            <a:r>
              <a:rPr dirty="0"/>
              <a:t>Progressive framework that builds skills over time</a:t>
            </a:r>
            <a:br>
              <a:rPr lang="en-GB" dirty="0"/>
            </a:br>
            <a:endParaRPr dirty="0"/>
          </a:p>
          <a:p>
            <a:pPr marL="146957" indent="-146957">
              <a:lnSpc>
                <a:spcPct val="100000"/>
              </a:lnSpc>
              <a:spcBef>
                <a:spcPts val="0"/>
              </a:spcBef>
              <a:defRPr sz="1800">
                <a:solidFill>
                  <a:srgbClr val="242A3F"/>
                </a:solidFill>
                <a:latin typeface="Poppins Regular"/>
                <a:ea typeface="Poppins Regular"/>
                <a:cs typeface="Poppins Regular"/>
                <a:sym typeface="Poppins Regular"/>
              </a:defRPr>
            </a:pPr>
            <a:r>
              <a:rPr dirty="0"/>
              <a:t>Created with MILA, the Media and Information Literacy Alliance and an expert education and editorial team at First News, the UK's leading news provider for young people.</a:t>
            </a:r>
          </a:p>
        </p:txBody>
      </p:sp>
      <p:pic>
        <p:nvPicPr>
          <p:cNvPr id="156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8807" y="699409"/>
            <a:ext cx="3323408" cy="112408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69" name="Group"/>
          <p:cNvGrpSpPr/>
          <p:nvPr/>
        </p:nvGrpSpPr>
        <p:grpSpPr>
          <a:xfrm>
            <a:off x="4757802" y="2247449"/>
            <a:ext cx="6993308" cy="4086645"/>
            <a:chOff x="39314" y="2216"/>
            <a:chExt cx="6993306" cy="4086643"/>
          </a:xfrm>
        </p:grpSpPr>
        <p:grpSp>
          <p:nvGrpSpPr>
            <p:cNvPr id="167" name="Group"/>
            <p:cNvGrpSpPr/>
            <p:nvPr/>
          </p:nvGrpSpPr>
          <p:grpSpPr>
            <a:xfrm>
              <a:off x="39314" y="2216"/>
              <a:ext cx="6993308" cy="4086645"/>
              <a:chOff x="39314" y="2216"/>
              <a:chExt cx="6993306" cy="4086643"/>
            </a:xfrm>
          </p:grpSpPr>
          <p:grpSp>
            <p:nvGrpSpPr>
              <p:cNvPr id="165" name="Group"/>
              <p:cNvGrpSpPr/>
              <p:nvPr/>
            </p:nvGrpSpPr>
            <p:grpSpPr>
              <a:xfrm>
                <a:off x="39314" y="2216"/>
                <a:ext cx="6993308" cy="3887162"/>
                <a:chOff x="17733" y="-173546"/>
                <a:chExt cx="6993306" cy="3887160"/>
              </a:xfrm>
            </p:grpSpPr>
            <p:grpSp>
              <p:nvGrpSpPr>
                <p:cNvPr id="160" name="Group"/>
                <p:cNvGrpSpPr/>
                <p:nvPr/>
              </p:nvGrpSpPr>
              <p:grpSpPr>
                <a:xfrm rot="21180000">
                  <a:off x="180795" y="56419"/>
                  <a:ext cx="3952414" cy="2917744"/>
                  <a:chOff x="98220" y="-200223"/>
                  <a:chExt cx="3952413" cy="2917743"/>
                </a:xfrm>
              </p:grpSpPr>
              <p:pic>
                <p:nvPicPr>
                  <p:cNvPr id="157" name="MIL-L2-D1-L1-Teacher's-Notes.jpg" descr="MIL-L2-D1-L1-Teacher's-Notes.jpg"/>
                  <p:cNvPicPr>
                    <a:picLocks noChangeAspect="1"/>
                  </p:cNvPicPr>
                  <p:nvPr/>
                </p:nvPicPr>
                <p:blipFill>
                  <a:blip r:embed="rId3"/>
                  <a:srcRect t="781" r="2026" b="5954"/>
                  <a:stretch>
                    <a:fillRect/>
                  </a:stretch>
                </p:blipFill>
                <p:spPr>
                  <a:xfrm rot="21300000">
                    <a:off x="206599" y="68869"/>
                    <a:ext cx="1908877" cy="2570358"/>
                  </a:xfrm>
                  <a:prstGeom prst="rect">
                    <a:avLst/>
                  </a:prstGeom>
                  <a:ln w="12700" cap="flat">
                    <a:solidFill>
                      <a:srgbClr val="D5D5D5"/>
                    </a:solidFill>
                    <a:prstDash val="solid"/>
                    <a:miter lim="400000"/>
                  </a:ln>
                  <a:effectLst>
                    <a:outerShdw blurRad="190500" dist="50800" dir="5400000" rotWithShape="0">
                      <a:srgbClr val="000000">
                        <a:alpha val="19421"/>
                      </a:srgbClr>
                    </a:outerShdw>
                  </a:effectLst>
                </p:spPr>
              </p:pic>
              <p:pic>
                <p:nvPicPr>
                  <p:cNvPr id="158" name="MIL-L3-D1-L1-Additional-Resources4.jpg" descr="MIL-L3-D1-L1-Additional-Resources4.jpg"/>
                  <p:cNvPicPr>
                    <a:picLocks noChangeAspect="1"/>
                  </p:cNvPicPr>
                  <p:nvPr/>
                </p:nvPicPr>
                <p:blipFill>
                  <a:blip r:embed="rId4"/>
                  <a:srcRect r="439" b="6916"/>
                  <a:stretch>
                    <a:fillRect/>
                  </a:stretch>
                </p:blipFill>
                <p:spPr>
                  <a:xfrm rot="300000">
                    <a:off x="2002717" y="60030"/>
                    <a:ext cx="1939814" cy="2565384"/>
                  </a:xfrm>
                  <a:prstGeom prst="rect">
                    <a:avLst/>
                  </a:prstGeom>
                  <a:ln w="12700" cap="flat">
                    <a:solidFill>
                      <a:srgbClr val="D5D5D5"/>
                    </a:solidFill>
                    <a:prstDash val="solid"/>
                    <a:miter lim="400000"/>
                  </a:ln>
                  <a:effectLst>
                    <a:outerShdw blurRad="190500" dist="50800" dir="5400000" rotWithShape="0">
                      <a:srgbClr val="000000">
                        <a:alpha val="19421"/>
                      </a:srgbClr>
                    </a:outerShdw>
                  </a:effectLst>
                </p:spPr>
              </p:pic>
              <p:pic>
                <p:nvPicPr>
                  <p:cNvPr id="159" name="MIL-L1-D1-L1-Additional-Resources.jpg" descr="MIL-L1-D1-L1-Additional-Resources.jpg"/>
                  <p:cNvPicPr>
                    <a:picLocks noChangeAspect="1"/>
                  </p:cNvPicPr>
                  <p:nvPr/>
                </p:nvPicPr>
                <p:blipFill>
                  <a:blip r:embed="rId5"/>
                  <a:srcRect b="6647"/>
                  <a:stretch>
                    <a:fillRect/>
                  </a:stretch>
                </p:blipFill>
                <p:spPr>
                  <a:xfrm>
                    <a:off x="1055213" y="-200224"/>
                    <a:ext cx="1944865" cy="2568177"/>
                  </a:xfrm>
                  <a:prstGeom prst="rect">
                    <a:avLst/>
                  </a:prstGeom>
                  <a:ln w="12700" cap="flat">
                    <a:solidFill>
                      <a:srgbClr val="D5D5D5"/>
                    </a:solidFill>
                    <a:prstDash val="solid"/>
                    <a:miter lim="400000"/>
                  </a:ln>
                  <a:effectLst>
                    <a:outerShdw blurRad="190500" dist="50800" dir="5400000" rotWithShape="0">
                      <a:srgbClr val="000000">
                        <a:alpha val="19421"/>
                      </a:srgbClr>
                    </a:outerShdw>
                  </a:effectLst>
                </p:spPr>
              </p:pic>
            </p:grpSp>
            <p:grpSp>
              <p:nvGrpSpPr>
                <p:cNvPr id="164" name="Group"/>
                <p:cNvGrpSpPr/>
                <p:nvPr/>
              </p:nvGrpSpPr>
              <p:grpSpPr>
                <a:xfrm rot="360000">
                  <a:off x="3796502" y="222392"/>
                  <a:ext cx="3048270" cy="3341059"/>
                  <a:chOff x="0" y="0"/>
                  <a:chExt cx="3048269" cy="3341058"/>
                </a:xfrm>
              </p:grpSpPr>
              <p:pic>
                <p:nvPicPr>
                  <p:cNvPr id="161" name="Slide3.jpeg" descr="Slide3.jpeg"/>
                  <p:cNvPicPr>
                    <a:picLocks noChangeAspect="1"/>
                  </p:cNvPicPr>
                  <p:nvPr/>
                </p:nvPicPr>
                <p:blipFill>
                  <a:blip r:embed="rId6"/>
                  <a:srcRect l="3" t="989" r="3" b="989"/>
                  <a:stretch>
                    <a:fillRect/>
                  </a:stretch>
                </p:blipFill>
                <p:spPr>
                  <a:xfrm rot="300000">
                    <a:off x="52606" y="101112"/>
                    <a:ext cx="2377520" cy="1310983"/>
                  </a:xfrm>
                  <a:prstGeom prst="rect">
                    <a:avLst/>
                  </a:prstGeom>
                  <a:ln w="12700" cap="flat">
                    <a:solidFill>
                      <a:srgbClr val="D5D5D5"/>
                    </a:solidFill>
                    <a:prstDash val="solid"/>
                    <a:miter lim="400000"/>
                  </a:ln>
                  <a:effectLst>
                    <a:outerShdw blurRad="190500" dist="50800" dir="5400000" rotWithShape="0">
                      <a:srgbClr val="000000">
                        <a:alpha val="19421"/>
                      </a:srgbClr>
                    </a:outerShdw>
                  </a:effectLst>
                </p:spPr>
              </p:pic>
              <p:pic>
                <p:nvPicPr>
                  <p:cNvPr id="162" name="Slide4.jpeg" descr="Slide4.jpeg"/>
                  <p:cNvPicPr>
                    <a:picLocks noChangeAspect="1"/>
                  </p:cNvPicPr>
                  <p:nvPr/>
                </p:nvPicPr>
                <p:blipFill>
                  <a:blip r:embed="rId7"/>
                  <a:srcRect/>
                  <a:stretch>
                    <a:fillRect/>
                  </a:stretch>
                </p:blipFill>
                <p:spPr>
                  <a:xfrm rot="300000">
                    <a:off x="487291" y="667960"/>
                    <a:ext cx="2377520" cy="1337356"/>
                  </a:xfrm>
                  <a:prstGeom prst="rect">
                    <a:avLst/>
                  </a:prstGeom>
                  <a:ln w="12700" cap="flat">
                    <a:solidFill>
                      <a:srgbClr val="D5D5D5"/>
                    </a:solidFill>
                    <a:prstDash val="solid"/>
                    <a:miter lim="400000"/>
                  </a:ln>
                  <a:effectLst>
                    <a:outerShdw blurRad="190500" dist="50800" dir="5400000" rotWithShape="0">
                      <a:srgbClr val="000000">
                        <a:alpha val="19421"/>
                      </a:srgbClr>
                    </a:outerShdw>
                  </a:effectLst>
                </p:spPr>
              </p:pic>
              <p:pic>
                <p:nvPicPr>
                  <p:cNvPr id="163" name="Slide2.jpeg" descr="Slide2.jpeg"/>
                  <p:cNvPicPr>
                    <a:picLocks noChangeAspect="1"/>
                  </p:cNvPicPr>
                  <p:nvPr/>
                </p:nvPicPr>
                <p:blipFill>
                  <a:blip r:embed="rId8"/>
                  <a:srcRect l="283" r="283"/>
                  <a:stretch>
                    <a:fillRect/>
                  </a:stretch>
                </p:blipFill>
                <p:spPr>
                  <a:xfrm rot="300000">
                    <a:off x="616662" y="1895030"/>
                    <a:ext cx="2377520" cy="1344981"/>
                  </a:xfrm>
                  <a:prstGeom prst="rect">
                    <a:avLst/>
                  </a:prstGeom>
                  <a:ln w="12700" cap="flat">
                    <a:solidFill>
                      <a:srgbClr val="D5D5D5"/>
                    </a:solidFill>
                    <a:prstDash val="solid"/>
                    <a:miter lim="400000"/>
                  </a:ln>
                  <a:effectLst>
                    <a:outerShdw blurRad="190500" dist="50800" dir="5400000" rotWithShape="0">
                      <a:srgbClr val="000000">
                        <a:alpha val="19421"/>
                      </a:srgbClr>
                    </a:outerShdw>
                  </a:effectLst>
                </p:spPr>
              </p:pic>
            </p:grpSp>
          </p:grpSp>
          <p:pic>
            <p:nvPicPr>
              <p:cNvPr id="166" name="Image" descr="Image"/>
              <p:cNvPicPr>
                <a:picLocks noChangeAspect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>
              <a:xfrm>
                <a:off x="1564964" y="1208375"/>
                <a:ext cx="3900994" cy="288048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pic>
          <p:nvPicPr>
            <p:cNvPr id="168" name="Screenshot 2026-01-06 at 10.18.13.png" descr="Screenshot 2026-01-06 at 10.18.13.png"/>
            <p:cNvPicPr>
              <a:picLocks noChangeAspect="1"/>
            </p:cNvPicPr>
            <p:nvPr/>
          </p:nvPicPr>
          <p:blipFill>
            <a:blip r:embed="rId10"/>
            <a:srcRect b="7682"/>
            <a:stretch>
              <a:fillRect/>
            </a:stretch>
          </p:blipFill>
          <p:spPr>
            <a:xfrm>
              <a:off x="1785536" y="1425381"/>
              <a:ext cx="3461548" cy="205123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Rectangle"/>
          <p:cNvSpPr/>
          <p:nvPr/>
        </p:nvSpPr>
        <p:spPr>
          <a:xfrm>
            <a:off x="-87085" y="-30295"/>
            <a:ext cx="12377056" cy="6918590"/>
          </a:xfrm>
          <a:prstGeom prst="rect">
            <a:avLst/>
          </a:prstGeom>
          <a:solidFill>
            <a:srgbClr val="DB6B61"/>
          </a:solidFill>
          <a:ln w="3175">
            <a:miter lim="400000"/>
          </a:ln>
        </p:spPr>
        <p:txBody>
          <a:bodyPr lIns="19661" tIns="19661" rIns="19661" bIns="19661" anchor="ctr"/>
          <a:lstStyle/>
          <a:p>
            <a:pPr algn="ctr" defTabSz="611481">
              <a:defRPr sz="2200">
                <a:solidFill>
                  <a:srgbClr val="CFE1A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72" name="Rounded Rectangle"/>
          <p:cNvSpPr/>
          <p:nvPr/>
        </p:nvSpPr>
        <p:spPr>
          <a:xfrm>
            <a:off x="230880" y="238129"/>
            <a:ext cx="11730240" cy="6381742"/>
          </a:xfrm>
          <a:prstGeom prst="roundRect">
            <a:avLst>
              <a:gd name="adj" fmla="val 4625"/>
            </a:avLst>
          </a:prstGeom>
          <a:solidFill>
            <a:srgbClr val="FAF9F5"/>
          </a:solidFill>
          <a:ln w="3175">
            <a:miter lim="400000"/>
          </a:ln>
          <a:effectLst>
            <a:reflection stA="20000" endPos="40000" dir="5400000" sy="-100000" algn="bl" rotWithShape="0"/>
          </a:effectLst>
        </p:spPr>
        <p:txBody>
          <a:bodyPr lIns="19661" tIns="19661" rIns="19661" bIns="19661" anchor="ctr"/>
          <a:lstStyle/>
          <a:p>
            <a:pPr algn="ctr" defTabSz="611481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73" name="Rounded Rectangle"/>
          <p:cNvSpPr/>
          <p:nvPr/>
        </p:nvSpPr>
        <p:spPr>
          <a:xfrm>
            <a:off x="6282619" y="2574298"/>
            <a:ext cx="4587538" cy="3314873"/>
          </a:xfrm>
          <a:prstGeom prst="roundRect">
            <a:avLst>
              <a:gd name="adj" fmla="val 6182"/>
            </a:avLst>
          </a:prstGeom>
          <a:solidFill>
            <a:srgbClr val="CFE1AF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174" name="Title 1"/>
          <p:cNvSpPr txBox="1">
            <a:spLocks noGrp="1"/>
          </p:cNvSpPr>
          <p:nvPr>
            <p:ph type="title"/>
          </p:nvPr>
        </p:nvSpPr>
        <p:spPr>
          <a:xfrm>
            <a:off x="789187" y="593249"/>
            <a:ext cx="8872056" cy="1574815"/>
          </a:xfrm>
          <a:prstGeom prst="rect">
            <a:avLst/>
          </a:prstGeom>
        </p:spPr>
        <p:txBody>
          <a:bodyPr lIns="45719" tIns="45720" rIns="45719" bIns="45720" anchor="t">
            <a:normAutofit/>
          </a:bodyPr>
          <a:lstStyle/>
          <a:p>
            <a:pPr algn="ctr"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pPr>
            <a:r>
              <a:rPr dirty="0"/>
              <a:t>The big squeeze </a:t>
            </a:r>
            <a:br>
              <a:rPr dirty="0"/>
            </a:br>
            <a:r>
              <a:rPr dirty="0"/>
              <a:t>vs</a:t>
            </a:r>
            <a:r>
              <a:rPr lang="en-GB" dirty="0"/>
              <a:t> d</a:t>
            </a:r>
            <a:r>
              <a:rPr dirty="0" err="1"/>
              <a:t>edicated</a:t>
            </a:r>
            <a:r>
              <a:rPr dirty="0"/>
              <a:t> MIL teaching</a:t>
            </a:r>
          </a:p>
        </p:txBody>
      </p:sp>
      <p:sp>
        <p:nvSpPr>
          <p:cNvPr id="175" name="Rounded Rectangle"/>
          <p:cNvSpPr/>
          <p:nvPr/>
        </p:nvSpPr>
        <p:spPr>
          <a:xfrm>
            <a:off x="1321843" y="2574298"/>
            <a:ext cx="4587538" cy="2966531"/>
          </a:xfrm>
          <a:prstGeom prst="roundRect">
            <a:avLst>
              <a:gd name="adj" fmla="val 6942"/>
            </a:avLst>
          </a:prstGeom>
          <a:solidFill>
            <a:srgbClr val="DB6B61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176" name="Content Placeholder 2"/>
          <p:cNvSpPr txBox="1">
            <a:spLocks noGrp="1"/>
          </p:cNvSpPr>
          <p:nvPr>
            <p:ph type="body" sz="quarter" idx="1"/>
          </p:nvPr>
        </p:nvSpPr>
        <p:spPr>
          <a:xfrm>
            <a:off x="1470400" y="3481338"/>
            <a:ext cx="4290424" cy="2198246"/>
          </a:xfrm>
          <a:prstGeom prst="rect">
            <a:avLst/>
          </a:prstGeom>
        </p:spPr>
        <p:txBody>
          <a:bodyPr/>
          <a:lstStyle/>
          <a:p>
            <a:pPr marL="146957" indent="-146957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Poppins Regular"/>
                <a:ea typeface="Poppins Regular"/>
                <a:cs typeface="Poppins Regular"/>
                <a:sym typeface="Poppins Regular"/>
              </a:defRPr>
            </a:pPr>
            <a:r>
              <a:rPr dirty="0"/>
              <a:t>Hard to assess</a:t>
            </a:r>
          </a:p>
          <a:p>
            <a:pPr marL="146957" indent="-146957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Poppins Regular"/>
                <a:ea typeface="Poppins Regular"/>
                <a:cs typeface="Poppins Regular"/>
                <a:sym typeface="Poppins Regular"/>
              </a:defRPr>
            </a:pPr>
            <a:r>
              <a:rPr dirty="0"/>
              <a:t>Inconsistent delivery. Teachers are unlikely to have been taught MIL skills in their PGCE/</a:t>
            </a:r>
            <a:r>
              <a:rPr dirty="0" err="1"/>
              <a:t>Scitt</a:t>
            </a:r>
            <a:r>
              <a:rPr dirty="0"/>
              <a:t> training </a:t>
            </a:r>
          </a:p>
          <a:p>
            <a:pPr marL="146957" indent="-146957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Poppins Regular"/>
                <a:ea typeface="Poppins Regular"/>
                <a:cs typeface="Poppins Regular"/>
                <a:sym typeface="Poppins Regular"/>
              </a:defRPr>
            </a:pPr>
            <a:r>
              <a:rPr dirty="0"/>
              <a:t>Easily sidelined</a:t>
            </a:r>
          </a:p>
          <a:p>
            <a:pPr marL="146957" indent="-146957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Poppins Regular"/>
                <a:ea typeface="Poppins Regular"/>
                <a:cs typeface="Poppins Regular"/>
                <a:sym typeface="Poppins Regular"/>
              </a:defRPr>
            </a:pPr>
            <a:r>
              <a:rPr dirty="0"/>
              <a:t>Extra burden on staff</a:t>
            </a:r>
          </a:p>
        </p:txBody>
      </p:sp>
      <p:sp>
        <p:nvSpPr>
          <p:cNvPr id="177" name="Circle"/>
          <p:cNvSpPr/>
          <p:nvPr/>
        </p:nvSpPr>
        <p:spPr>
          <a:xfrm>
            <a:off x="2980612" y="2161853"/>
            <a:ext cx="1270001" cy="1270001"/>
          </a:xfrm>
          <a:prstGeom prst="ellipse">
            <a:avLst/>
          </a:prstGeom>
          <a:solidFill>
            <a:srgbClr val="DB6B61"/>
          </a:solidFill>
          <a:ln w="139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178" name="Multiplication Sign"/>
          <p:cNvSpPr/>
          <p:nvPr/>
        </p:nvSpPr>
        <p:spPr>
          <a:xfrm>
            <a:off x="3321398" y="2502640"/>
            <a:ext cx="588428" cy="5884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7" h="21577" extrusionOk="0">
                <a:moveTo>
                  <a:pt x="3398" y="1"/>
                </a:moveTo>
                <a:cubicBezTo>
                  <a:pt x="3368" y="1"/>
                  <a:pt x="3338" y="12"/>
                  <a:pt x="3315" y="35"/>
                </a:cubicBezTo>
                <a:lnTo>
                  <a:pt x="35" y="3315"/>
                </a:lnTo>
                <a:cubicBezTo>
                  <a:pt x="-11" y="3361"/>
                  <a:pt x="-11" y="3434"/>
                  <a:pt x="35" y="3480"/>
                </a:cubicBezTo>
                <a:lnTo>
                  <a:pt x="7290" y="10733"/>
                </a:lnTo>
                <a:cubicBezTo>
                  <a:pt x="7320" y="10764"/>
                  <a:pt x="7320" y="10813"/>
                  <a:pt x="7290" y="10843"/>
                </a:cubicBezTo>
                <a:lnTo>
                  <a:pt x="35" y="18098"/>
                </a:lnTo>
                <a:cubicBezTo>
                  <a:pt x="-11" y="18144"/>
                  <a:pt x="-11" y="18217"/>
                  <a:pt x="35" y="18263"/>
                </a:cubicBezTo>
                <a:lnTo>
                  <a:pt x="3315" y="21543"/>
                </a:lnTo>
                <a:cubicBezTo>
                  <a:pt x="3361" y="21589"/>
                  <a:pt x="3434" y="21589"/>
                  <a:pt x="3480" y="21543"/>
                </a:cubicBezTo>
                <a:lnTo>
                  <a:pt x="10733" y="14288"/>
                </a:lnTo>
                <a:cubicBezTo>
                  <a:pt x="10764" y="14258"/>
                  <a:pt x="10814" y="14258"/>
                  <a:pt x="10845" y="14288"/>
                </a:cubicBezTo>
                <a:lnTo>
                  <a:pt x="18098" y="21543"/>
                </a:lnTo>
                <a:cubicBezTo>
                  <a:pt x="18144" y="21589"/>
                  <a:pt x="18217" y="21589"/>
                  <a:pt x="18263" y="21543"/>
                </a:cubicBezTo>
                <a:lnTo>
                  <a:pt x="21543" y="18263"/>
                </a:lnTo>
                <a:cubicBezTo>
                  <a:pt x="21589" y="18217"/>
                  <a:pt x="21589" y="18144"/>
                  <a:pt x="21543" y="18098"/>
                </a:cubicBezTo>
                <a:lnTo>
                  <a:pt x="14288" y="10845"/>
                </a:lnTo>
                <a:cubicBezTo>
                  <a:pt x="14258" y="10814"/>
                  <a:pt x="14258" y="10764"/>
                  <a:pt x="14288" y="10733"/>
                </a:cubicBezTo>
                <a:lnTo>
                  <a:pt x="21543" y="3480"/>
                </a:lnTo>
                <a:cubicBezTo>
                  <a:pt x="21588" y="3434"/>
                  <a:pt x="21588" y="3360"/>
                  <a:pt x="21543" y="3315"/>
                </a:cubicBezTo>
                <a:lnTo>
                  <a:pt x="18263" y="35"/>
                </a:lnTo>
                <a:cubicBezTo>
                  <a:pt x="18217" y="-11"/>
                  <a:pt x="18144" y="-11"/>
                  <a:pt x="18098" y="35"/>
                </a:cubicBezTo>
                <a:lnTo>
                  <a:pt x="10845" y="7290"/>
                </a:lnTo>
                <a:cubicBezTo>
                  <a:pt x="10814" y="7320"/>
                  <a:pt x="10765" y="7320"/>
                  <a:pt x="10735" y="7290"/>
                </a:cubicBezTo>
                <a:lnTo>
                  <a:pt x="3480" y="35"/>
                </a:lnTo>
                <a:cubicBezTo>
                  <a:pt x="3457" y="12"/>
                  <a:pt x="3428" y="1"/>
                  <a:pt x="3398" y="1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179" name="Content Placeholder 2"/>
          <p:cNvSpPr txBox="1"/>
          <p:nvPr/>
        </p:nvSpPr>
        <p:spPr>
          <a:xfrm>
            <a:off x="6503799" y="3557538"/>
            <a:ext cx="4145177" cy="25105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pPr marL="146957" indent="-146957">
              <a:buSzPct val="100000"/>
              <a:buFont typeface="Arial"/>
              <a:buChar char="•"/>
              <a:defRPr>
                <a:solidFill>
                  <a:srgbClr val="242A3F"/>
                </a:solidFill>
                <a:latin typeface="Poppins Regular"/>
                <a:ea typeface="Poppins Regular"/>
                <a:cs typeface="Poppins Regular"/>
                <a:sym typeface="Poppins Regular"/>
              </a:defRPr>
            </a:pPr>
            <a:r>
              <a:rPr dirty="0"/>
              <a:t>Plug and play lessons</a:t>
            </a:r>
          </a:p>
          <a:p>
            <a:pPr marL="146957" indent="-146957">
              <a:buSzPct val="100000"/>
              <a:buFont typeface="Arial"/>
              <a:buChar char="•"/>
              <a:defRPr>
                <a:solidFill>
                  <a:srgbClr val="242A3F"/>
                </a:solidFill>
                <a:latin typeface="Poppins Regular"/>
                <a:ea typeface="Poppins Regular"/>
                <a:cs typeface="Poppins Regular"/>
                <a:sym typeface="Poppins Regular"/>
              </a:defRPr>
            </a:pPr>
            <a:r>
              <a:rPr dirty="0"/>
              <a:t>Time-flexible formats. </a:t>
            </a:r>
            <a:r>
              <a:rPr lang="en-GB" dirty="0"/>
              <a:t>15-minute,</a:t>
            </a:r>
            <a:r>
              <a:rPr dirty="0"/>
              <a:t> assembly, and </a:t>
            </a:r>
            <a:r>
              <a:rPr lang="en-GB" dirty="0"/>
              <a:t>long,</a:t>
            </a:r>
            <a:r>
              <a:rPr dirty="0"/>
              <a:t> deep dive lessons </a:t>
            </a:r>
          </a:p>
          <a:p>
            <a:pPr marL="146957" indent="-146957">
              <a:buSzPct val="100000"/>
              <a:buFont typeface="Arial"/>
              <a:buChar char="•"/>
              <a:defRPr>
                <a:solidFill>
                  <a:srgbClr val="242A3F"/>
                </a:solidFill>
                <a:latin typeface="Poppins Regular"/>
                <a:ea typeface="Poppins Regular"/>
                <a:cs typeface="Poppins Regular"/>
                <a:sym typeface="Poppins Regular"/>
              </a:defRPr>
            </a:pPr>
            <a:r>
              <a:rPr dirty="0"/>
              <a:t>Builds confidence for staff and students</a:t>
            </a:r>
          </a:p>
          <a:p>
            <a:pPr marL="146957" indent="-146957">
              <a:buSzPct val="100000"/>
              <a:buFont typeface="Arial"/>
              <a:buChar char="•"/>
              <a:defRPr>
                <a:solidFill>
                  <a:srgbClr val="242A3F"/>
                </a:solidFill>
                <a:latin typeface="Poppins Regular"/>
                <a:ea typeface="Poppins Regular"/>
                <a:cs typeface="Poppins Regular"/>
                <a:sym typeface="Poppins Regular"/>
              </a:defRPr>
            </a:pPr>
            <a:r>
              <a:rPr dirty="0"/>
              <a:t>Measurable progression</a:t>
            </a:r>
          </a:p>
        </p:txBody>
      </p:sp>
      <p:sp>
        <p:nvSpPr>
          <p:cNvPr id="180" name="Circle"/>
          <p:cNvSpPr/>
          <p:nvPr/>
        </p:nvSpPr>
        <p:spPr>
          <a:xfrm>
            <a:off x="7941387" y="2161853"/>
            <a:ext cx="1270001" cy="1270001"/>
          </a:xfrm>
          <a:prstGeom prst="ellipse">
            <a:avLst/>
          </a:prstGeom>
          <a:solidFill>
            <a:srgbClr val="CFE1AF"/>
          </a:solidFill>
          <a:ln w="139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181" name="Tick"/>
          <p:cNvSpPr/>
          <p:nvPr/>
        </p:nvSpPr>
        <p:spPr>
          <a:xfrm>
            <a:off x="8200920" y="2546707"/>
            <a:ext cx="750935" cy="5764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6" h="21585" extrusionOk="0">
                <a:moveTo>
                  <a:pt x="19124" y="0"/>
                </a:moveTo>
                <a:cubicBezTo>
                  <a:pt x="19093" y="0"/>
                  <a:pt x="19062" y="15"/>
                  <a:pt x="19038" y="46"/>
                </a:cubicBezTo>
                <a:lnTo>
                  <a:pt x="7550" y="15019"/>
                </a:lnTo>
                <a:cubicBezTo>
                  <a:pt x="7502" y="15081"/>
                  <a:pt x="7426" y="15081"/>
                  <a:pt x="7379" y="15019"/>
                </a:cubicBezTo>
                <a:lnTo>
                  <a:pt x="2536" y="8708"/>
                </a:lnTo>
                <a:cubicBezTo>
                  <a:pt x="2489" y="8646"/>
                  <a:pt x="2413" y="8646"/>
                  <a:pt x="2365" y="8708"/>
                </a:cubicBezTo>
                <a:lnTo>
                  <a:pt x="35" y="11744"/>
                </a:lnTo>
                <a:cubicBezTo>
                  <a:pt x="-12" y="11806"/>
                  <a:pt x="-12" y="11907"/>
                  <a:pt x="35" y="11969"/>
                </a:cubicBezTo>
                <a:lnTo>
                  <a:pt x="4963" y="18390"/>
                </a:lnTo>
                <a:lnTo>
                  <a:pt x="6654" y="20594"/>
                </a:lnTo>
                <a:lnTo>
                  <a:pt x="7379" y="21538"/>
                </a:lnTo>
                <a:cubicBezTo>
                  <a:pt x="7426" y="21600"/>
                  <a:pt x="7502" y="21600"/>
                  <a:pt x="7550" y="21538"/>
                </a:cubicBezTo>
                <a:lnTo>
                  <a:pt x="21541" y="3307"/>
                </a:lnTo>
                <a:cubicBezTo>
                  <a:pt x="21588" y="3245"/>
                  <a:pt x="21588" y="3146"/>
                  <a:pt x="21541" y="3085"/>
                </a:cubicBezTo>
                <a:lnTo>
                  <a:pt x="19211" y="48"/>
                </a:lnTo>
                <a:cubicBezTo>
                  <a:pt x="19186" y="17"/>
                  <a:pt x="19156" y="0"/>
                  <a:pt x="19124" y="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grpSp>
        <p:nvGrpSpPr>
          <p:cNvPr id="184" name="Group"/>
          <p:cNvGrpSpPr/>
          <p:nvPr/>
        </p:nvGrpSpPr>
        <p:grpSpPr>
          <a:xfrm>
            <a:off x="9900793" y="167009"/>
            <a:ext cx="2137826" cy="1097280"/>
            <a:chOff x="-153983" y="-79035"/>
            <a:chExt cx="2137824" cy="1097278"/>
          </a:xfrm>
        </p:grpSpPr>
        <p:sp>
          <p:nvSpPr>
            <p:cNvPr id="182" name="Rounded Rectangle"/>
            <p:cNvSpPr/>
            <p:nvPr/>
          </p:nvSpPr>
          <p:spPr>
            <a:xfrm>
              <a:off x="-153984" y="-79036"/>
              <a:ext cx="2137826" cy="1097280"/>
            </a:xfrm>
            <a:prstGeom prst="roundRect">
              <a:avLst>
                <a:gd name="adj" fmla="val 9977"/>
              </a:avLst>
            </a:prstGeom>
            <a:solidFill>
              <a:srgbClr val="FAF9F5"/>
            </a:solidFill>
            <a:ln w="152400" cap="flat">
              <a:solidFill>
                <a:srgbClr val="DB6B61"/>
              </a:solidFill>
              <a:prstDash val="solid"/>
              <a:miter lim="800000"/>
            </a:ln>
            <a:effectLst/>
          </p:spPr>
          <p:txBody>
            <a:bodyPr wrap="square" lIns="19661" tIns="19661" rIns="19661" bIns="19661" numCol="1" anchor="ctr">
              <a:noAutofit/>
            </a:bodyPr>
            <a:lstStyle/>
            <a:p>
              <a:pPr algn="ctr" defTabSz="611481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pic>
          <p:nvPicPr>
            <p:cNvPr id="183" name="Image" descr="Imag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3219" y="234232"/>
              <a:ext cx="1523419" cy="51527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Rectangle"/>
          <p:cNvSpPr/>
          <p:nvPr/>
        </p:nvSpPr>
        <p:spPr>
          <a:xfrm>
            <a:off x="-13825" y="-43696"/>
            <a:ext cx="12219650" cy="6945392"/>
          </a:xfrm>
          <a:prstGeom prst="rect">
            <a:avLst/>
          </a:prstGeom>
          <a:solidFill>
            <a:srgbClr val="568DC1"/>
          </a:solidFill>
          <a:ln w="3175">
            <a:miter lim="400000"/>
          </a:ln>
        </p:spPr>
        <p:txBody>
          <a:bodyPr lIns="19661" tIns="19661" rIns="19661" bIns="19661" anchor="ctr"/>
          <a:lstStyle/>
          <a:p>
            <a:pPr algn="ctr" defTabSz="611481">
              <a:defRPr sz="2200">
                <a:solidFill>
                  <a:srgbClr val="CFE1A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87" name="5"/>
          <p:cNvSpPr/>
          <p:nvPr/>
        </p:nvSpPr>
        <p:spPr>
          <a:xfrm>
            <a:off x="230880" y="238129"/>
            <a:ext cx="11730240" cy="6381742"/>
          </a:xfrm>
          <a:prstGeom prst="roundRect">
            <a:avLst>
              <a:gd name="adj" fmla="val 4625"/>
            </a:avLst>
          </a:prstGeom>
          <a:solidFill>
            <a:srgbClr val="FAF9F5"/>
          </a:solidFill>
          <a:ln w="3175">
            <a:miter lim="400000"/>
          </a:ln>
          <a:effectLst>
            <a:reflection stA="20000" endPos="40000" dir="5400000" sy="-100000" algn="bl" rotWithShape="0"/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9661" tIns="19661" rIns="19661" bIns="19661" anchor="ctr"/>
          <a:lstStyle>
            <a:lvl1pPr algn="ctr" defTabSz="611481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5</a:t>
            </a:r>
          </a:p>
        </p:txBody>
      </p:sp>
      <p:sp>
        <p:nvSpPr>
          <p:cNvPr id="188" name="Title 1"/>
          <p:cNvSpPr txBox="1">
            <a:spLocks noGrp="1"/>
          </p:cNvSpPr>
          <p:nvPr>
            <p:ph type="title"/>
          </p:nvPr>
        </p:nvSpPr>
        <p:spPr>
          <a:xfrm>
            <a:off x="666453" y="342905"/>
            <a:ext cx="8993816" cy="1325564"/>
          </a:xfrm>
          <a:prstGeom prst="rect">
            <a:avLst/>
          </a:prstGeom>
        </p:spPr>
        <p:txBody>
          <a:bodyPr/>
          <a:lstStyle>
            <a:lvl1pPr defTabSz="822959">
              <a:defRPr sz="3959">
                <a:latin typeface="Poppins SemiBold"/>
                <a:ea typeface="Poppins SemiBold"/>
                <a:cs typeface="Poppins SemiBold"/>
                <a:sym typeface="Poppins SemiBold"/>
              </a:defRPr>
            </a:lvl1pPr>
          </a:lstStyle>
          <a:p>
            <a:r>
              <a:t>Why children need it now, not later</a:t>
            </a:r>
          </a:p>
        </p:txBody>
      </p:sp>
      <p:sp>
        <p:nvSpPr>
          <p:cNvPr id="189" name="Content Placeholder 2"/>
          <p:cNvSpPr txBox="1">
            <a:spLocks noGrp="1"/>
          </p:cNvSpPr>
          <p:nvPr>
            <p:ph type="body" sz="quarter" idx="1"/>
          </p:nvPr>
        </p:nvSpPr>
        <p:spPr>
          <a:xfrm>
            <a:off x="666453" y="1480608"/>
            <a:ext cx="8993816" cy="77376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800">
                <a:solidFill>
                  <a:srgbClr val="242A3F"/>
                </a:solidFill>
                <a:latin typeface="Poppins Regular"/>
                <a:ea typeface="Poppins Regular"/>
                <a:cs typeface="Poppins Regular"/>
                <a:sym typeface="Poppins Regular"/>
              </a:defRPr>
            </a:lvl1pPr>
          </a:lstStyle>
          <a:p>
            <a:r>
              <a:t>First News polls 1000’s of children every week on issues that matter to them. We are consistently concerned by a lack of media literacy in young people!</a:t>
            </a:r>
          </a:p>
        </p:txBody>
      </p:sp>
      <p:graphicFrame>
        <p:nvGraphicFramePr>
          <p:cNvPr id="190" name="2D Pie Chart"/>
          <p:cNvGraphicFramePr/>
          <p:nvPr/>
        </p:nvGraphicFramePr>
        <p:xfrm>
          <a:off x="670575" y="2592005"/>
          <a:ext cx="3097674" cy="30976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91" name="Rounded Rectangle"/>
          <p:cNvSpPr/>
          <p:nvPr/>
        </p:nvSpPr>
        <p:spPr>
          <a:xfrm>
            <a:off x="2342799" y="4817436"/>
            <a:ext cx="2011427" cy="976167"/>
          </a:xfrm>
          <a:prstGeom prst="roundRect">
            <a:avLst>
              <a:gd name="adj" fmla="val 16231"/>
            </a:avLst>
          </a:prstGeom>
          <a:solidFill>
            <a:srgbClr val="DB6B61"/>
          </a:solidFill>
          <a:ln w="1905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192" name="Trust what AI chatbots say"/>
          <p:cNvSpPr txBox="1"/>
          <p:nvPr/>
        </p:nvSpPr>
        <p:spPr>
          <a:xfrm>
            <a:off x="2509914" y="5015416"/>
            <a:ext cx="1787590" cy="7543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>
                <a:solidFill>
                  <a:srgbClr val="FFFFFF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</a:lstStyle>
          <a:p>
            <a:r>
              <a:rPr dirty="0"/>
              <a:t>Trust what AI chatbots say</a:t>
            </a:r>
          </a:p>
        </p:txBody>
      </p:sp>
      <p:graphicFrame>
        <p:nvGraphicFramePr>
          <p:cNvPr id="193" name="2D Pie Chart"/>
          <p:cNvGraphicFramePr/>
          <p:nvPr/>
        </p:nvGraphicFramePr>
        <p:xfrm>
          <a:off x="4251097" y="2592005"/>
          <a:ext cx="3097675" cy="30976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94" name="Rounded Rectangle"/>
          <p:cNvSpPr/>
          <p:nvPr/>
        </p:nvSpPr>
        <p:spPr>
          <a:xfrm>
            <a:off x="5688154" y="4817436"/>
            <a:ext cx="2011427" cy="976167"/>
          </a:xfrm>
          <a:prstGeom prst="roundRect">
            <a:avLst>
              <a:gd name="adj" fmla="val 16231"/>
            </a:avLst>
          </a:prstGeom>
          <a:solidFill>
            <a:srgbClr val="DB6B61"/>
          </a:solidFill>
          <a:ln w="1905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195" name="Have been tricked online"/>
          <p:cNvSpPr txBox="1"/>
          <p:nvPr/>
        </p:nvSpPr>
        <p:spPr>
          <a:xfrm>
            <a:off x="5855269" y="4993643"/>
            <a:ext cx="1787590" cy="7543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>
                <a:solidFill>
                  <a:srgbClr val="FFFFFF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</a:lstStyle>
          <a:p>
            <a:r>
              <a:rPr dirty="0"/>
              <a:t>Have been tricked online</a:t>
            </a:r>
          </a:p>
        </p:txBody>
      </p:sp>
      <p:graphicFrame>
        <p:nvGraphicFramePr>
          <p:cNvPr id="196" name="2D Pie Chart"/>
          <p:cNvGraphicFramePr/>
          <p:nvPr/>
        </p:nvGraphicFramePr>
        <p:xfrm>
          <a:off x="7619113" y="2592005"/>
          <a:ext cx="3097674" cy="30976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97" name="Rounded Rectangle"/>
          <p:cNvSpPr/>
          <p:nvPr/>
        </p:nvSpPr>
        <p:spPr>
          <a:xfrm>
            <a:off x="8702392" y="4817436"/>
            <a:ext cx="2809509" cy="976167"/>
          </a:xfrm>
          <a:prstGeom prst="roundRect">
            <a:avLst>
              <a:gd name="adj" fmla="val 16231"/>
            </a:avLst>
          </a:prstGeom>
          <a:solidFill>
            <a:srgbClr val="DB6B61"/>
          </a:solidFill>
          <a:ln w="1905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198" name="Are worried about AI taking human jobs"/>
          <p:cNvSpPr txBox="1"/>
          <p:nvPr/>
        </p:nvSpPr>
        <p:spPr>
          <a:xfrm>
            <a:off x="8877724" y="5004532"/>
            <a:ext cx="2539354" cy="7543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>
                <a:solidFill>
                  <a:srgbClr val="FFFFFF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</a:lstStyle>
          <a:p>
            <a:r>
              <a:rPr dirty="0"/>
              <a:t>Are worried about AI taking human jobs</a:t>
            </a:r>
          </a:p>
        </p:txBody>
      </p:sp>
      <p:sp>
        <p:nvSpPr>
          <p:cNvPr id="199" name="51%"/>
          <p:cNvSpPr txBox="1"/>
          <p:nvPr/>
        </p:nvSpPr>
        <p:spPr>
          <a:xfrm>
            <a:off x="2350922" y="3710313"/>
            <a:ext cx="1163626" cy="8610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440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defRPr>
            </a:lvl1pPr>
          </a:lstStyle>
          <a:p>
            <a:r>
              <a:t>51%</a:t>
            </a:r>
          </a:p>
        </p:txBody>
      </p:sp>
      <p:sp>
        <p:nvSpPr>
          <p:cNvPr id="200" name="57%"/>
          <p:cNvSpPr txBox="1"/>
          <p:nvPr/>
        </p:nvSpPr>
        <p:spPr>
          <a:xfrm>
            <a:off x="5915021" y="3710313"/>
            <a:ext cx="1252475" cy="8610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440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defRPr>
            </a:lvl1pPr>
          </a:lstStyle>
          <a:p>
            <a:r>
              <a:t>57%</a:t>
            </a:r>
          </a:p>
        </p:txBody>
      </p:sp>
      <p:sp>
        <p:nvSpPr>
          <p:cNvPr id="201" name="70%"/>
          <p:cNvSpPr txBox="1"/>
          <p:nvPr/>
        </p:nvSpPr>
        <p:spPr>
          <a:xfrm>
            <a:off x="9304662" y="3710313"/>
            <a:ext cx="1253592" cy="8610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440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defRPr>
            </a:lvl1pPr>
          </a:lstStyle>
          <a:p>
            <a:r>
              <a:t>70%</a:t>
            </a:r>
          </a:p>
        </p:txBody>
      </p:sp>
      <p:grpSp>
        <p:nvGrpSpPr>
          <p:cNvPr id="204" name="Group"/>
          <p:cNvGrpSpPr/>
          <p:nvPr/>
        </p:nvGrpSpPr>
        <p:grpSpPr>
          <a:xfrm>
            <a:off x="9900793" y="167009"/>
            <a:ext cx="2137826" cy="1097280"/>
            <a:chOff x="-153983" y="-79035"/>
            <a:chExt cx="2137824" cy="1097278"/>
          </a:xfrm>
        </p:grpSpPr>
        <p:sp>
          <p:nvSpPr>
            <p:cNvPr id="202" name="Rounded Rectangle"/>
            <p:cNvSpPr/>
            <p:nvPr/>
          </p:nvSpPr>
          <p:spPr>
            <a:xfrm>
              <a:off x="-153984" y="-79036"/>
              <a:ext cx="2137826" cy="1097280"/>
            </a:xfrm>
            <a:prstGeom prst="roundRect">
              <a:avLst>
                <a:gd name="adj" fmla="val 9977"/>
              </a:avLst>
            </a:prstGeom>
            <a:solidFill>
              <a:srgbClr val="FAF9F5"/>
            </a:solidFill>
            <a:ln w="152400" cap="flat">
              <a:solidFill>
                <a:srgbClr val="568DC1"/>
              </a:solidFill>
              <a:prstDash val="solid"/>
              <a:miter lim="800000"/>
            </a:ln>
            <a:effectLst/>
          </p:spPr>
          <p:txBody>
            <a:bodyPr wrap="square" lIns="19661" tIns="19661" rIns="19661" bIns="19661" numCol="1" anchor="ctr">
              <a:noAutofit/>
            </a:bodyPr>
            <a:lstStyle/>
            <a:p>
              <a:pPr algn="ctr" defTabSz="611481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pic>
          <p:nvPicPr>
            <p:cNvPr id="203" name="Image" descr="Image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53219" y="234232"/>
              <a:ext cx="1523419" cy="51527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Rectangle"/>
          <p:cNvSpPr/>
          <p:nvPr/>
        </p:nvSpPr>
        <p:spPr>
          <a:xfrm>
            <a:off x="-13825" y="-43696"/>
            <a:ext cx="12219650" cy="6945392"/>
          </a:xfrm>
          <a:prstGeom prst="rect">
            <a:avLst/>
          </a:prstGeom>
          <a:solidFill>
            <a:srgbClr val="CFE1AF"/>
          </a:solidFill>
          <a:ln w="3175">
            <a:miter lim="400000"/>
          </a:ln>
        </p:spPr>
        <p:txBody>
          <a:bodyPr lIns="19661" tIns="19661" rIns="19661" bIns="19661" anchor="ctr"/>
          <a:lstStyle/>
          <a:p>
            <a:pPr algn="ctr" defTabSz="611481">
              <a:defRPr sz="2200">
                <a:solidFill>
                  <a:srgbClr val="CFE1A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09" name="Rounded Rectangle"/>
          <p:cNvSpPr/>
          <p:nvPr/>
        </p:nvSpPr>
        <p:spPr>
          <a:xfrm>
            <a:off x="230880" y="238129"/>
            <a:ext cx="11730240" cy="6381742"/>
          </a:xfrm>
          <a:prstGeom prst="roundRect">
            <a:avLst>
              <a:gd name="adj" fmla="val 4625"/>
            </a:avLst>
          </a:prstGeom>
          <a:solidFill>
            <a:srgbClr val="FAF9F5"/>
          </a:solidFill>
          <a:ln w="3175">
            <a:miter lim="400000"/>
          </a:ln>
          <a:effectLst>
            <a:reflection stA="20000" endPos="40000" dir="5400000" sy="-100000" algn="bl" rotWithShape="0"/>
          </a:effectLst>
        </p:spPr>
        <p:txBody>
          <a:bodyPr lIns="19661" tIns="19661" rIns="19661" bIns="19661" anchor="ctr"/>
          <a:lstStyle/>
          <a:p>
            <a:pPr algn="ctr" defTabSz="611481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10" name="Title 1"/>
          <p:cNvSpPr txBox="1">
            <a:spLocks noGrp="1"/>
          </p:cNvSpPr>
          <p:nvPr>
            <p:ph type="title"/>
          </p:nvPr>
        </p:nvSpPr>
        <p:spPr>
          <a:xfrm>
            <a:off x="645596" y="601022"/>
            <a:ext cx="8433595" cy="1325564"/>
          </a:xfrm>
          <a:prstGeom prst="rect">
            <a:avLst/>
          </a:prstGeom>
        </p:spPr>
        <p:txBody>
          <a:bodyPr/>
          <a:lstStyle>
            <a:lvl1pPr defTabSz="758951">
              <a:lnSpc>
                <a:spcPct val="80000"/>
              </a:lnSpc>
              <a:defRPr sz="3652">
                <a:latin typeface="Poppins SemiBold"/>
                <a:ea typeface="Poppins SemiBold"/>
                <a:cs typeface="Poppins SemiBold"/>
                <a:sym typeface="Poppins SemiBold"/>
              </a:defRPr>
            </a:lvl1pPr>
          </a:lstStyle>
          <a:p>
            <a:r>
              <a:t>What TeachKit: Media &amp; Information Literacy schools say</a:t>
            </a:r>
          </a:p>
        </p:txBody>
      </p:sp>
      <p:sp>
        <p:nvSpPr>
          <p:cNvPr id="211" name="Content Placeholder 2"/>
          <p:cNvSpPr txBox="1">
            <a:spLocks noGrp="1"/>
          </p:cNvSpPr>
          <p:nvPr>
            <p:ph type="body" idx="1"/>
          </p:nvPr>
        </p:nvSpPr>
        <p:spPr>
          <a:xfrm>
            <a:off x="618454" y="2045339"/>
            <a:ext cx="7983894" cy="4351339"/>
          </a:xfrm>
          <a:prstGeom prst="rect">
            <a:avLst/>
          </a:prstGeom>
        </p:spPr>
        <p:txBody>
          <a:bodyPr/>
          <a:lstStyle/>
          <a:p>
            <a:pPr marL="200899" indent="-200899" defTabSz="758951">
              <a:lnSpc>
                <a:spcPct val="100000"/>
              </a:lnSpc>
              <a:spcBef>
                <a:spcPts val="0"/>
              </a:spcBef>
              <a:defRPr sz="1494">
                <a:solidFill>
                  <a:srgbClr val="242A3F"/>
                </a:solidFill>
                <a:latin typeface="Poppins Regular"/>
                <a:ea typeface="Poppins Regular"/>
                <a:cs typeface="Poppins Regular"/>
                <a:sym typeface="Poppins Regular"/>
              </a:defRPr>
            </a:pPr>
            <a:r>
              <a:rPr dirty="0"/>
              <a:t>“The dynamic lesson plans, drawing on current stories and areas of interest, are a valuable and timely resource. They give teachers credible and expert guidance on how to approach what are often challenging themes.” </a:t>
            </a:r>
            <a:endParaRPr lang="en-GB" dirty="0"/>
          </a:p>
          <a:p>
            <a:pPr marL="495300" lvl="1" indent="0" defTabSz="758951">
              <a:lnSpc>
                <a:spcPct val="100000"/>
              </a:lnSpc>
              <a:spcBef>
                <a:spcPts val="0"/>
              </a:spcBef>
              <a:buNone/>
              <a:defRPr sz="1494">
                <a:solidFill>
                  <a:srgbClr val="242A3F"/>
                </a:solidFill>
                <a:latin typeface="Poppins Regular"/>
                <a:ea typeface="Poppins Regular"/>
                <a:cs typeface="Poppins Regular"/>
                <a:sym typeface="Poppins Regular"/>
              </a:defRPr>
            </a:pPr>
            <a:r>
              <a:rPr b="1" dirty="0">
                <a:latin typeface="Poppins Bold"/>
                <a:ea typeface="Poppins Bold"/>
                <a:cs typeface="Poppins Bold"/>
                <a:sym typeface="Poppins Bold"/>
              </a:rPr>
              <a:t>Standards &amp; Effectiveness Partner, KS2, Bracknell Forest Council</a:t>
            </a:r>
          </a:p>
          <a:p>
            <a:pPr marL="200899" indent="-200899" defTabSz="758951">
              <a:lnSpc>
                <a:spcPct val="100000"/>
              </a:lnSpc>
              <a:spcBef>
                <a:spcPts val="0"/>
              </a:spcBef>
              <a:defRPr sz="1494">
                <a:solidFill>
                  <a:srgbClr val="242A3F"/>
                </a:solidFill>
                <a:latin typeface="Poppins Regular"/>
                <a:ea typeface="Poppins Regular"/>
                <a:cs typeface="Poppins Regular"/>
                <a:sym typeface="Poppins Regular"/>
              </a:defRPr>
            </a:pPr>
            <a:endParaRPr dirty="0">
              <a:latin typeface="Poppins Bold"/>
              <a:ea typeface="Poppins Bold"/>
              <a:cs typeface="Poppins Bold"/>
              <a:sym typeface="Poppins Bold"/>
            </a:endParaRPr>
          </a:p>
          <a:p>
            <a:pPr marL="200899" indent="-200899" defTabSz="758951">
              <a:lnSpc>
                <a:spcPct val="100000"/>
              </a:lnSpc>
              <a:spcBef>
                <a:spcPts val="0"/>
              </a:spcBef>
              <a:defRPr sz="1494">
                <a:solidFill>
                  <a:srgbClr val="242A3F"/>
                </a:solidFill>
                <a:latin typeface="Poppins Regular"/>
                <a:ea typeface="Poppins Regular"/>
                <a:cs typeface="Poppins Regular"/>
                <a:sym typeface="Poppins Regular"/>
              </a:defRPr>
            </a:pPr>
            <a:r>
              <a:rPr dirty="0"/>
              <a:t>“With children seeing so much online, it is vital that they are given the tools to think critically, question responsibly, and engage thoughtfully. As a Year 6 teacher and Deputy Head, </a:t>
            </a:r>
            <a:r>
              <a:rPr lang="en-GB" dirty="0"/>
              <a:t>I</a:t>
            </a:r>
            <a:r>
              <a:rPr dirty="0"/>
              <a:t> often </a:t>
            </a:r>
            <a:r>
              <a:rPr lang="en-GB" dirty="0"/>
              <a:t>have</a:t>
            </a:r>
            <a:r>
              <a:rPr dirty="0"/>
              <a:t> to tackle difficult subject areas.</a:t>
            </a:r>
            <a:r>
              <a:rPr lang="en-GB" dirty="0"/>
              <a:t> </a:t>
            </a:r>
            <a:r>
              <a:rPr dirty="0" err="1"/>
              <a:t>TeachKit</a:t>
            </a:r>
            <a:r>
              <a:rPr dirty="0"/>
              <a:t> is well thought through and gives guidance that even the more experienced teacher would find useful in keeping conversations on track and focused without closing down debate.</a:t>
            </a:r>
            <a:r>
              <a:rPr lang="en-GB" dirty="0"/>
              <a:t>"</a:t>
            </a:r>
            <a:r>
              <a:rPr dirty="0"/>
              <a:t> </a:t>
            </a:r>
            <a:endParaRPr lang="en-GB" dirty="0"/>
          </a:p>
          <a:p>
            <a:pPr marL="495300" lvl="1" indent="0" defTabSz="758951">
              <a:lnSpc>
                <a:spcPct val="100000"/>
              </a:lnSpc>
              <a:spcBef>
                <a:spcPts val="0"/>
              </a:spcBef>
              <a:buNone/>
              <a:defRPr sz="1494">
                <a:solidFill>
                  <a:srgbClr val="242A3F"/>
                </a:solidFill>
                <a:latin typeface="Poppins Regular"/>
                <a:ea typeface="Poppins Regular"/>
                <a:cs typeface="Poppins Regular"/>
                <a:sym typeface="Poppins Regular"/>
              </a:defRPr>
            </a:pPr>
            <a:r>
              <a:rPr b="1" dirty="0" err="1">
                <a:latin typeface="Poppins Bold"/>
                <a:ea typeface="Poppins Bold"/>
                <a:cs typeface="Poppins Bold"/>
                <a:sym typeface="Poppins Bold"/>
              </a:rPr>
              <a:t>Mrs</a:t>
            </a:r>
            <a:r>
              <a:rPr b="1" dirty="0">
                <a:latin typeface="Poppins Bold"/>
                <a:ea typeface="Poppins Bold"/>
                <a:cs typeface="Poppins Bold"/>
                <a:sym typeface="Poppins Bold"/>
              </a:rPr>
              <a:t> Harmer, Primary School Deputy Head</a:t>
            </a:r>
            <a:br>
              <a:rPr dirty="0">
                <a:latin typeface="Poppins Bold"/>
                <a:ea typeface="Poppins Bold"/>
                <a:cs typeface="Poppins Bold"/>
                <a:sym typeface="Poppins Bold"/>
              </a:rPr>
            </a:br>
            <a:endParaRPr dirty="0">
              <a:latin typeface="Poppins Bold"/>
              <a:ea typeface="Poppins Bold"/>
              <a:cs typeface="Poppins Bold"/>
              <a:sym typeface="Poppins Bold"/>
            </a:endParaRPr>
          </a:p>
          <a:p>
            <a:pPr marL="200899" indent="-200899" defTabSz="758951">
              <a:lnSpc>
                <a:spcPct val="100000"/>
              </a:lnSpc>
              <a:spcBef>
                <a:spcPts val="0"/>
              </a:spcBef>
              <a:defRPr sz="1494">
                <a:solidFill>
                  <a:srgbClr val="242A3F"/>
                </a:solidFill>
                <a:latin typeface="Poppins Regular"/>
                <a:ea typeface="Poppins Regular"/>
                <a:cs typeface="Poppins Regular"/>
                <a:sym typeface="Poppins Regular"/>
              </a:defRPr>
            </a:pPr>
            <a:r>
              <a:rPr dirty="0"/>
              <a:t> "It’s clearly very comprehensive and well thought out. It offers an </a:t>
            </a:r>
            <a:r>
              <a:rPr lang="en-GB" dirty="0"/>
              <a:t>off-the-shelf</a:t>
            </a:r>
            <a:r>
              <a:rPr dirty="0"/>
              <a:t> </a:t>
            </a:r>
            <a:r>
              <a:rPr dirty="0" err="1"/>
              <a:t>spiralled</a:t>
            </a:r>
            <a:r>
              <a:rPr dirty="0"/>
              <a:t> curriculum with clear objectives and links to a workable framework." </a:t>
            </a:r>
            <a:endParaRPr lang="en-GB" dirty="0"/>
          </a:p>
          <a:p>
            <a:pPr marL="495300" lvl="1" indent="0" defTabSz="758951">
              <a:lnSpc>
                <a:spcPct val="100000"/>
              </a:lnSpc>
              <a:spcBef>
                <a:spcPts val="0"/>
              </a:spcBef>
              <a:buNone/>
              <a:defRPr sz="1494">
                <a:solidFill>
                  <a:srgbClr val="242A3F"/>
                </a:solidFill>
                <a:latin typeface="Poppins Regular"/>
                <a:ea typeface="Poppins Regular"/>
                <a:cs typeface="Poppins Regular"/>
                <a:sym typeface="Poppins Regular"/>
              </a:defRPr>
            </a:pPr>
            <a:r>
              <a:rPr b="1" dirty="0" err="1">
                <a:latin typeface="Poppins Bold"/>
                <a:ea typeface="Poppins Bold"/>
                <a:cs typeface="Poppins Bold"/>
                <a:sym typeface="Poppins Bold"/>
              </a:rPr>
              <a:t>Mr</a:t>
            </a:r>
            <a:r>
              <a:rPr b="1" dirty="0">
                <a:latin typeface="Poppins Bold"/>
                <a:ea typeface="Poppins Bold"/>
                <a:cs typeface="Poppins Bold"/>
                <a:sym typeface="Poppins Bold"/>
              </a:rPr>
              <a:t> Love, Secondary School teacher &amp; SENCO</a:t>
            </a:r>
          </a:p>
        </p:txBody>
      </p:sp>
      <p:grpSp>
        <p:nvGrpSpPr>
          <p:cNvPr id="221" name="Group"/>
          <p:cNvGrpSpPr/>
          <p:nvPr/>
        </p:nvGrpSpPr>
        <p:grpSpPr>
          <a:xfrm>
            <a:off x="8910158" y="1520660"/>
            <a:ext cx="2890337" cy="5210101"/>
            <a:chOff x="-60568" y="-42382"/>
            <a:chExt cx="2890335" cy="5210099"/>
          </a:xfrm>
        </p:grpSpPr>
        <p:grpSp>
          <p:nvGrpSpPr>
            <p:cNvPr id="214" name="Screenshot 2026-01-05 at 12.49.54.png"/>
            <p:cNvGrpSpPr/>
            <p:nvPr/>
          </p:nvGrpSpPr>
          <p:grpSpPr>
            <a:xfrm rot="300000">
              <a:off x="6017" y="74632"/>
              <a:ext cx="2757163" cy="1648368"/>
              <a:chOff x="0" y="0"/>
              <a:chExt cx="2757162" cy="1648366"/>
            </a:xfrm>
          </p:grpSpPr>
          <p:pic>
            <p:nvPicPr>
              <p:cNvPr id="213" name="Screenshot 2026-01-05 at 12.49.54.png" descr="Screenshot 2026-01-05 at 12.49.54.png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50799" y="38100"/>
                <a:ext cx="2655564" cy="1495967"/>
              </a:xfrm>
              <a:prstGeom prst="rect">
                <a:avLst/>
              </a:prstGeom>
              <a:ln>
                <a:noFill/>
              </a:ln>
              <a:effectLst/>
            </p:spPr>
          </p:pic>
          <p:pic>
            <p:nvPicPr>
              <p:cNvPr id="212" name="Screenshot 2026-01-05 at 12.49.54.png" descr="Screenshot 2026-01-05 at 12.49.54.png"/>
              <p:cNvPicPr>
                <a:picLocks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0" y="0"/>
                <a:ext cx="2757163" cy="1648367"/>
              </a:xfrm>
              <a:prstGeom prst="rect">
                <a:avLst/>
              </a:prstGeom>
              <a:effectLst/>
            </p:spPr>
          </p:pic>
        </p:grpSp>
        <p:grpSp>
          <p:nvGrpSpPr>
            <p:cNvPr id="217" name="Screenshot 2026-01-05 at 08.27.24.png"/>
            <p:cNvGrpSpPr/>
            <p:nvPr/>
          </p:nvGrpSpPr>
          <p:grpSpPr>
            <a:xfrm rot="300000">
              <a:off x="52248" y="1775289"/>
              <a:ext cx="2664702" cy="1597371"/>
              <a:chOff x="0" y="0"/>
              <a:chExt cx="2664700" cy="1597369"/>
            </a:xfrm>
          </p:grpSpPr>
          <p:pic>
            <p:nvPicPr>
              <p:cNvPr id="216" name="Screenshot 2026-01-05 at 08.27.24.png" descr="Screenshot 2026-01-05 at 08.27.24.png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0799" y="38100"/>
                <a:ext cx="2563102" cy="1444970"/>
              </a:xfrm>
              <a:prstGeom prst="rect">
                <a:avLst/>
              </a:prstGeom>
              <a:ln>
                <a:noFill/>
              </a:ln>
              <a:effectLst/>
            </p:spPr>
          </p:pic>
          <p:pic>
            <p:nvPicPr>
              <p:cNvPr id="215" name="Screenshot 2026-01-05 at 08.27.24.png" descr="Screenshot 2026-01-05 at 08.27.24.png"/>
              <p:cNvPicPr>
                <a:picLocks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0" y="0"/>
                <a:ext cx="2664701" cy="1597370"/>
              </a:xfrm>
              <a:prstGeom prst="rect">
                <a:avLst/>
              </a:prstGeom>
              <a:effectLst/>
            </p:spPr>
          </p:pic>
        </p:grpSp>
        <p:grpSp>
          <p:nvGrpSpPr>
            <p:cNvPr id="220" name="Screenshot 2026-01-05 at 08.27.13.png"/>
            <p:cNvGrpSpPr/>
            <p:nvPr/>
          </p:nvGrpSpPr>
          <p:grpSpPr>
            <a:xfrm rot="300000">
              <a:off x="6017" y="3414376"/>
              <a:ext cx="2757163" cy="1636304"/>
              <a:chOff x="0" y="0"/>
              <a:chExt cx="2757162" cy="1636303"/>
            </a:xfrm>
          </p:grpSpPr>
          <p:pic>
            <p:nvPicPr>
              <p:cNvPr id="219" name="Screenshot 2026-01-05 at 08.27.13.png" descr="Screenshot 2026-01-05 at 08.27.13.png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0800" y="38100"/>
                <a:ext cx="2655563" cy="1483904"/>
              </a:xfrm>
              <a:prstGeom prst="rect">
                <a:avLst/>
              </a:prstGeom>
              <a:ln>
                <a:noFill/>
              </a:ln>
              <a:effectLst/>
            </p:spPr>
          </p:pic>
          <p:pic>
            <p:nvPicPr>
              <p:cNvPr id="218" name="Screenshot 2026-01-05 at 08.27.13.png" descr="Screenshot 2026-01-05 at 08.27.13.png"/>
              <p:cNvPicPr>
                <a:picLocks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0" y="0"/>
                <a:ext cx="2757163" cy="1636304"/>
              </a:xfrm>
              <a:prstGeom prst="rect">
                <a:avLst/>
              </a:prstGeom>
              <a:effectLst/>
            </p:spPr>
          </p:pic>
        </p:grpSp>
      </p:grpSp>
      <p:grpSp>
        <p:nvGrpSpPr>
          <p:cNvPr id="224" name="Group"/>
          <p:cNvGrpSpPr/>
          <p:nvPr/>
        </p:nvGrpSpPr>
        <p:grpSpPr>
          <a:xfrm>
            <a:off x="9900793" y="167009"/>
            <a:ext cx="2137826" cy="1097280"/>
            <a:chOff x="-153983" y="-79035"/>
            <a:chExt cx="2137824" cy="1097278"/>
          </a:xfrm>
        </p:grpSpPr>
        <p:sp>
          <p:nvSpPr>
            <p:cNvPr id="222" name="Rounded Rectangle"/>
            <p:cNvSpPr/>
            <p:nvPr/>
          </p:nvSpPr>
          <p:spPr>
            <a:xfrm>
              <a:off x="-153984" y="-79036"/>
              <a:ext cx="2137826" cy="1097280"/>
            </a:xfrm>
            <a:prstGeom prst="roundRect">
              <a:avLst>
                <a:gd name="adj" fmla="val 9977"/>
              </a:avLst>
            </a:prstGeom>
            <a:solidFill>
              <a:srgbClr val="FAF9F5"/>
            </a:solidFill>
            <a:ln w="152400" cap="flat">
              <a:solidFill>
                <a:srgbClr val="CFE1AF"/>
              </a:solidFill>
              <a:prstDash val="solid"/>
              <a:miter lim="800000"/>
            </a:ln>
            <a:effectLst/>
          </p:spPr>
          <p:txBody>
            <a:bodyPr wrap="square" lIns="19661" tIns="19661" rIns="19661" bIns="19661" numCol="1" anchor="ctr">
              <a:noAutofit/>
            </a:bodyPr>
            <a:lstStyle/>
            <a:p>
              <a:pPr algn="ctr" defTabSz="611481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pic>
          <p:nvPicPr>
            <p:cNvPr id="223" name="Image" descr="Image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53219" y="234232"/>
              <a:ext cx="1523419" cy="51527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Rectangle"/>
          <p:cNvSpPr/>
          <p:nvPr/>
        </p:nvSpPr>
        <p:spPr>
          <a:xfrm>
            <a:off x="-13825" y="-43696"/>
            <a:ext cx="12219650" cy="6945392"/>
          </a:xfrm>
          <a:prstGeom prst="rect">
            <a:avLst/>
          </a:prstGeom>
          <a:solidFill>
            <a:srgbClr val="568DC1"/>
          </a:solidFill>
          <a:ln w="3175">
            <a:miter lim="400000"/>
          </a:ln>
        </p:spPr>
        <p:txBody>
          <a:bodyPr lIns="19661" tIns="19661" rIns="19661" bIns="19661" anchor="ctr"/>
          <a:lstStyle/>
          <a:p>
            <a:pPr algn="ctr" defTabSz="611481">
              <a:defRPr sz="2200">
                <a:solidFill>
                  <a:srgbClr val="CFE1A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27" name="Rounded Rectangle"/>
          <p:cNvSpPr/>
          <p:nvPr/>
        </p:nvSpPr>
        <p:spPr>
          <a:xfrm>
            <a:off x="230880" y="238129"/>
            <a:ext cx="11730240" cy="6381742"/>
          </a:xfrm>
          <a:prstGeom prst="roundRect">
            <a:avLst>
              <a:gd name="adj" fmla="val 4625"/>
            </a:avLst>
          </a:prstGeom>
          <a:solidFill>
            <a:srgbClr val="FAF9F5"/>
          </a:solidFill>
          <a:ln w="3175">
            <a:miter lim="400000"/>
          </a:ln>
          <a:effectLst>
            <a:reflection stA="20000" endPos="40000" dir="5400000" sy="-100000" algn="bl" rotWithShape="0"/>
          </a:effectLst>
        </p:spPr>
        <p:txBody>
          <a:bodyPr lIns="19661" tIns="19661" rIns="19661" bIns="19661" anchor="ctr"/>
          <a:lstStyle/>
          <a:p>
            <a:pPr algn="ctr" defTabSz="611481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28" name="Title 1"/>
          <p:cNvSpPr txBox="1"/>
          <p:nvPr/>
        </p:nvSpPr>
        <p:spPr>
          <a:xfrm>
            <a:off x="683538" y="648617"/>
            <a:ext cx="5925652" cy="15326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lnSpc>
                <a:spcPct val="80000"/>
              </a:lnSpc>
              <a:defRPr sz="4400">
                <a:latin typeface="Poppins SemiBold"/>
                <a:ea typeface="Poppins SemiBold"/>
                <a:cs typeface="Poppins SemiBold"/>
                <a:sym typeface="Poppins SemiBold"/>
              </a:defRPr>
            </a:lvl1pPr>
          </a:lstStyle>
          <a:p>
            <a:r>
              <a:t>TeachKit: Media &amp; Information Literacy</a:t>
            </a:r>
          </a:p>
        </p:txBody>
      </p:sp>
      <p:sp>
        <p:nvSpPr>
          <p:cNvPr id="229" name="TextBox 2"/>
          <p:cNvSpPr txBox="1"/>
          <p:nvPr/>
        </p:nvSpPr>
        <p:spPr>
          <a:xfrm>
            <a:off x="710981" y="2504634"/>
            <a:ext cx="7208664" cy="41088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>
              <a:defRPr>
                <a:solidFill>
                  <a:srgbClr val="242A3F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pPr>
            <a:r>
              <a:rPr dirty="0"/>
              <a:t>£249 for an annual subscription </a:t>
            </a:r>
            <a:br>
              <a:rPr dirty="0"/>
            </a:br>
            <a:r>
              <a:rPr dirty="0"/>
              <a:t>(or £199 if bought with any other First News product</a:t>
            </a:r>
            <a:r>
              <a:rPr lang="en-GB" dirty="0"/>
              <a:t>)</a:t>
            </a:r>
            <a:endParaRPr dirty="0"/>
          </a:p>
          <a:p>
            <a:pPr>
              <a:defRPr>
                <a:latin typeface="Poppins Bold"/>
                <a:ea typeface="Poppins Bold"/>
                <a:cs typeface="Poppins Bold"/>
                <a:sym typeface="Poppins Bold"/>
              </a:defRPr>
            </a:pPr>
            <a:endParaRPr dirty="0"/>
          </a:p>
          <a:p>
            <a:pPr marL="285750" indent="-285750">
              <a:buSzPct val="100000"/>
              <a:buChar char="✓"/>
              <a:defRPr>
                <a:solidFill>
                  <a:srgbClr val="242A3F"/>
                </a:solidFill>
                <a:latin typeface="Poppins Regular"/>
                <a:ea typeface="Poppins Regular"/>
                <a:cs typeface="Poppins Regular"/>
                <a:sym typeface="Poppins Regular"/>
              </a:defRPr>
            </a:pPr>
            <a:r>
              <a:rPr dirty="0"/>
              <a:t>Frameworks produced in partnership with MILA</a:t>
            </a:r>
          </a:p>
          <a:p>
            <a:pPr marL="285750" indent="-285750">
              <a:buSzPct val="100000"/>
              <a:buChar char="✓"/>
              <a:defRPr>
                <a:solidFill>
                  <a:srgbClr val="242A3F"/>
                </a:solidFill>
                <a:latin typeface="Poppins Regular"/>
                <a:ea typeface="Poppins Regular"/>
                <a:cs typeface="Poppins Regular"/>
                <a:sym typeface="Poppins Regular"/>
              </a:defRPr>
            </a:pPr>
            <a:r>
              <a:rPr dirty="0"/>
              <a:t>Fully resourced schemes of work for ages 7-14 (three levels)</a:t>
            </a:r>
          </a:p>
          <a:p>
            <a:pPr marL="285750" indent="-285750">
              <a:buSzPct val="100000"/>
              <a:buChar char="✓"/>
              <a:defRPr>
                <a:solidFill>
                  <a:srgbClr val="242A3F"/>
                </a:solidFill>
                <a:latin typeface="Poppins Regular"/>
                <a:ea typeface="Poppins Regular"/>
                <a:cs typeface="Poppins Regular"/>
                <a:sym typeface="Poppins Regular"/>
              </a:defRPr>
            </a:pPr>
            <a:r>
              <a:rPr dirty="0"/>
              <a:t>Complete teaching packs for every objective</a:t>
            </a:r>
          </a:p>
          <a:p>
            <a:pPr marL="285750" indent="-285750">
              <a:buSzPct val="100000"/>
              <a:buChar char="✓"/>
              <a:defRPr>
                <a:solidFill>
                  <a:srgbClr val="242A3F"/>
                </a:solidFill>
                <a:latin typeface="Poppins Regular"/>
                <a:ea typeface="Poppins Regular"/>
                <a:cs typeface="Poppins Regular"/>
                <a:sym typeface="Poppins Regular"/>
              </a:defRPr>
            </a:pPr>
            <a:r>
              <a:rPr dirty="0"/>
              <a:t>Dynamic, fortnightly lessons linked to current news stories</a:t>
            </a:r>
          </a:p>
          <a:p>
            <a:pPr marL="285750" indent="-285750">
              <a:buSzPct val="100000"/>
              <a:buChar char="✓"/>
              <a:defRPr>
                <a:solidFill>
                  <a:srgbClr val="242A3F"/>
                </a:solidFill>
                <a:latin typeface="Poppins Regular"/>
                <a:ea typeface="Poppins Regular"/>
                <a:cs typeface="Poppins Regular"/>
                <a:sym typeface="Poppins Regular"/>
              </a:defRPr>
            </a:pPr>
            <a:r>
              <a:rPr dirty="0"/>
              <a:t>AI tools to adapt resources and support classroom needs</a:t>
            </a:r>
          </a:p>
          <a:p>
            <a:pPr marL="285750" indent="-285750">
              <a:buSzPct val="100000"/>
              <a:buChar char="✓"/>
              <a:defRPr>
                <a:solidFill>
                  <a:srgbClr val="242A3F"/>
                </a:solidFill>
                <a:latin typeface="Poppins Regular"/>
                <a:ea typeface="Poppins Regular"/>
                <a:cs typeface="Poppins Regular"/>
                <a:sym typeface="Poppins Regular"/>
              </a:defRPr>
            </a:pPr>
            <a:r>
              <a:rPr dirty="0"/>
              <a:t>School-wide access and individual teacher dashboards</a:t>
            </a:r>
          </a:p>
          <a:p>
            <a:pPr marL="285750" indent="-285750">
              <a:buSzPct val="100000"/>
              <a:buChar char="✓"/>
              <a:defRPr>
                <a:solidFill>
                  <a:srgbClr val="242A3F"/>
                </a:solidFill>
                <a:latin typeface="Poppins Regular"/>
                <a:ea typeface="Poppins Regular"/>
                <a:cs typeface="Poppins Regular"/>
                <a:sym typeface="Poppins Regular"/>
              </a:defRPr>
            </a:pPr>
            <a:r>
              <a:rPr dirty="0"/>
              <a:t>Training opportunities and ongoing support</a:t>
            </a:r>
          </a:p>
          <a:p>
            <a:pPr marL="285750" indent="-285750">
              <a:buSzPct val="100000"/>
              <a:buChar char="✓"/>
              <a:defRPr>
                <a:solidFill>
                  <a:srgbClr val="242A3F"/>
                </a:solidFill>
                <a:latin typeface="Poppins Regular"/>
                <a:ea typeface="Poppins Regular"/>
                <a:cs typeface="Poppins Regular"/>
                <a:sym typeface="Poppins Regular"/>
              </a:defRPr>
            </a:pPr>
            <a:r>
              <a:rPr dirty="0"/>
              <a:t>Community-created lessons ready for download</a:t>
            </a:r>
            <a:endParaRPr lang="en-GB" dirty="0"/>
          </a:p>
          <a:p>
            <a:pPr fontAlgn="base"/>
            <a:r>
              <a:rPr lang="en-GB" sz="900" dirty="0"/>
              <a:t>​ </a:t>
            </a:r>
          </a:p>
          <a:p>
            <a:pPr fontAlgn="base"/>
            <a:r>
              <a:rPr lang="en-GB" b="1" u="sng" dirty="0">
                <a:solidFill>
                  <a:srgbClr val="0070C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www.firstnews.co.uk/mil</a:t>
            </a:r>
            <a:r>
              <a:rPr lang="en-GB" b="1" dirty="0">
                <a:solidFill>
                  <a:srgbClr val="0070C0"/>
                </a:solidFill>
              </a:rPr>
              <a:t> </a:t>
            </a:r>
          </a:p>
          <a:p>
            <a:pPr fontAlgn="base"/>
            <a:r>
              <a:rPr lang="en-GB" b="1" u="sng" dirty="0">
                <a:solidFill>
                  <a:srgbClr val="0070C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education@firstnews.co.uk</a:t>
            </a:r>
            <a:r>
              <a:rPr lang="en-GB" b="1" dirty="0">
                <a:solidFill>
                  <a:srgbClr val="0070C0"/>
                </a:solidFill>
              </a:rPr>
              <a:t> </a:t>
            </a:r>
            <a:endParaRPr lang="en-US" b="1" dirty="0">
              <a:solidFill>
                <a:srgbClr val="0070C0"/>
              </a:solidFill>
            </a:endParaRPr>
          </a:p>
          <a:p>
            <a:pPr>
              <a:buSzPct val="100000"/>
              <a:defRPr>
                <a:solidFill>
                  <a:srgbClr val="242A3F"/>
                </a:solidFill>
                <a:latin typeface="Poppins Regular"/>
                <a:ea typeface="Poppins Regular"/>
                <a:cs typeface="Poppins Regular"/>
                <a:sym typeface="Poppins Regular"/>
              </a:defRPr>
            </a:pPr>
            <a:endParaRPr dirty="0"/>
          </a:p>
        </p:txBody>
      </p:sp>
      <p:grpSp>
        <p:nvGrpSpPr>
          <p:cNvPr id="232" name="Group"/>
          <p:cNvGrpSpPr/>
          <p:nvPr/>
        </p:nvGrpSpPr>
        <p:grpSpPr>
          <a:xfrm>
            <a:off x="9900793" y="167009"/>
            <a:ext cx="2137826" cy="1097280"/>
            <a:chOff x="-153983" y="-79035"/>
            <a:chExt cx="2137824" cy="1097278"/>
          </a:xfrm>
        </p:grpSpPr>
        <p:sp>
          <p:nvSpPr>
            <p:cNvPr id="230" name="Rounded Rectangle"/>
            <p:cNvSpPr/>
            <p:nvPr/>
          </p:nvSpPr>
          <p:spPr>
            <a:xfrm>
              <a:off x="-153984" y="-79036"/>
              <a:ext cx="2137826" cy="1097280"/>
            </a:xfrm>
            <a:prstGeom prst="roundRect">
              <a:avLst>
                <a:gd name="adj" fmla="val 9977"/>
              </a:avLst>
            </a:prstGeom>
            <a:solidFill>
              <a:srgbClr val="FAF9F5"/>
            </a:solidFill>
            <a:ln w="152400" cap="flat">
              <a:solidFill>
                <a:srgbClr val="568DC1"/>
              </a:solidFill>
              <a:prstDash val="solid"/>
              <a:miter lim="800000"/>
            </a:ln>
            <a:effectLst/>
          </p:spPr>
          <p:txBody>
            <a:bodyPr wrap="square" lIns="19661" tIns="19661" rIns="19661" bIns="19661" numCol="1" anchor="ctr">
              <a:noAutofit/>
            </a:bodyPr>
            <a:lstStyle/>
            <a:p>
              <a:pPr algn="ctr" defTabSz="611481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pic>
          <p:nvPicPr>
            <p:cNvPr id="231" name="Image" descr="Image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53219" y="234232"/>
              <a:ext cx="1523419" cy="51527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33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97145" y="3769677"/>
            <a:ext cx="3788738" cy="2797596"/>
          </a:xfrm>
          <a:prstGeom prst="rect">
            <a:avLst/>
          </a:prstGeom>
          <a:ln w="12700">
            <a:miter lim="400000"/>
          </a:ln>
        </p:spPr>
      </p:pic>
      <p:pic>
        <p:nvPicPr>
          <p:cNvPr id="234" name="image.jpeg" descr="image.jpeg"/>
          <p:cNvPicPr>
            <a:picLocks noChangeAspect="1"/>
          </p:cNvPicPr>
          <p:nvPr/>
        </p:nvPicPr>
        <p:blipFill>
          <a:blip r:embed="rId7"/>
          <a:srcRect l="19364" t="1684" r="16266" b="1678"/>
          <a:stretch>
            <a:fillRect/>
          </a:stretch>
        </p:blipFill>
        <p:spPr>
          <a:xfrm>
            <a:off x="6820634" y="487592"/>
            <a:ext cx="2951085" cy="29511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0595" extrusionOk="0">
                <a:moveTo>
                  <a:pt x="9839" y="0"/>
                </a:moveTo>
                <a:cubicBezTo>
                  <a:pt x="7321" y="0"/>
                  <a:pt x="4803" y="1006"/>
                  <a:pt x="2881" y="3016"/>
                </a:cubicBezTo>
                <a:cubicBezTo>
                  <a:pt x="-961" y="7037"/>
                  <a:pt x="-961" y="13558"/>
                  <a:pt x="2881" y="17579"/>
                </a:cubicBezTo>
                <a:cubicBezTo>
                  <a:pt x="6724" y="21600"/>
                  <a:pt x="12954" y="21600"/>
                  <a:pt x="16797" y="17579"/>
                </a:cubicBezTo>
                <a:cubicBezTo>
                  <a:pt x="20639" y="13558"/>
                  <a:pt x="20639" y="7037"/>
                  <a:pt x="16797" y="3016"/>
                </a:cubicBezTo>
                <a:cubicBezTo>
                  <a:pt x="14875" y="1006"/>
                  <a:pt x="12357" y="0"/>
                  <a:pt x="9839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35" name="iStock-641755290.jpg" descr="iStock-641755290.jpg"/>
          <p:cNvPicPr>
            <a:picLocks noChangeAspect="1"/>
          </p:cNvPicPr>
          <p:nvPr/>
        </p:nvPicPr>
        <p:blipFill>
          <a:blip r:embed="rId8"/>
          <a:srcRect l="40835" t="19213" r="12302" b="10494"/>
          <a:stretch>
            <a:fillRect/>
          </a:stretch>
        </p:blipFill>
        <p:spPr>
          <a:xfrm>
            <a:off x="9772942" y="1729665"/>
            <a:ext cx="1950377" cy="1950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0595" extrusionOk="0">
                <a:moveTo>
                  <a:pt x="9837" y="0"/>
                </a:moveTo>
                <a:cubicBezTo>
                  <a:pt x="7319" y="0"/>
                  <a:pt x="4803" y="1007"/>
                  <a:pt x="2881" y="3017"/>
                </a:cubicBezTo>
                <a:cubicBezTo>
                  <a:pt x="-961" y="7038"/>
                  <a:pt x="-961" y="13558"/>
                  <a:pt x="2881" y="17579"/>
                </a:cubicBezTo>
                <a:cubicBezTo>
                  <a:pt x="6724" y="21600"/>
                  <a:pt x="12954" y="21600"/>
                  <a:pt x="16797" y="17579"/>
                </a:cubicBezTo>
                <a:cubicBezTo>
                  <a:pt x="20639" y="13558"/>
                  <a:pt x="20639" y="7038"/>
                  <a:pt x="16797" y="3017"/>
                </a:cubicBezTo>
                <a:cubicBezTo>
                  <a:pt x="14875" y="1007"/>
                  <a:pt x="12355" y="0"/>
                  <a:pt x="9837" y="0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905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ptos"/>
            <a:ea typeface="Aptos"/>
            <a:cs typeface="Aptos"/>
            <a:sym typeface="Apto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905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ptos"/>
            <a:ea typeface="Aptos"/>
            <a:cs typeface="Aptos"/>
            <a:sym typeface="Apto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905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ptos"/>
            <a:ea typeface="Aptos"/>
            <a:cs typeface="Aptos"/>
            <a:sym typeface="Apto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905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ptos"/>
            <a:ea typeface="Aptos"/>
            <a:cs typeface="Aptos"/>
            <a:sym typeface="Apto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9FE81CE8C0167479E2AFC6AEC98E11A" ma:contentTypeVersion="15" ma:contentTypeDescription="Create a new document." ma:contentTypeScope="" ma:versionID="7068f64416150de2cf59baebc575567e">
  <xsd:schema xmlns:xsd="http://www.w3.org/2001/XMLSchema" xmlns:xs="http://www.w3.org/2001/XMLSchema" xmlns:p="http://schemas.microsoft.com/office/2006/metadata/properties" xmlns:ns2="2e5581eb-2f82-4069-98e7-217d1b1d3ab9" xmlns:ns3="68c341a2-bbac-4891-af1d-08fae659f9a5" targetNamespace="http://schemas.microsoft.com/office/2006/metadata/properties" ma:root="true" ma:fieldsID="bbf98368a598a32bdd777937ddd5a852" ns2:_="" ns3:_="">
    <xsd:import namespace="2e5581eb-2f82-4069-98e7-217d1b1d3ab9"/>
    <xsd:import namespace="68c341a2-bbac-4891-af1d-08fae659f9a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e5581eb-2f82-4069-98e7-217d1b1d3ab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2d400895-01eb-4806-8032-e68ea9123fc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8c341a2-bbac-4891-af1d-08fae659f9a5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130bf368-eefa-480b-9b60-3dca8856aed6}" ma:internalName="TaxCatchAll" ma:showField="CatchAllData" ma:web="68c341a2-bbac-4891-af1d-08fae659f9a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e5581eb-2f82-4069-98e7-217d1b1d3ab9">
      <Terms xmlns="http://schemas.microsoft.com/office/infopath/2007/PartnerControls"/>
    </lcf76f155ced4ddcb4097134ff3c332f>
    <TaxCatchAll xmlns="68c341a2-bbac-4891-af1d-08fae659f9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22BEC8E-46E2-4FA6-A0F9-B393D89AB97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e5581eb-2f82-4069-98e7-217d1b1d3ab9"/>
    <ds:schemaRef ds:uri="68c341a2-bbac-4891-af1d-08fae659f9a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5DE5371-AEBE-4D28-9F46-A19E11A6AEBC}">
  <ds:schemaRefs>
    <ds:schemaRef ds:uri="http://schemas.microsoft.com/office/2006/metadata/properties"/>
    <ds:schemaRef ds:uri="http://schemas.microsoft.com/office/infopath/2007/PartnerControls"/>
    <ds:schemaRef ds:uri="2e5581eb-2f82-4069-98e7-217d1b1d3ab9"/>
    <ds:schemaRef ds:uri="68c341a2-bbac-4891-af1d-08fae659f9a5"/>
  </ds:schemaRefs>
</ds:datastoreItem>
</file>

<file path=customXml/itemProps3.xml><?xml version="1.0" encoding="utf-8"?>
<ds:datastoreItem xmlns:ds="http://schemas.openxmlformats.org/officeDocument/2006/customXml" ds:itemID="{801FDB92-2124-4DDF-AAB5-88C18AF83F5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119</TotalTime>
  <Words>663</Words>
  <Application>Microsoft Office PowerPoint</Application>
  <PresentationFormat>Widescreen</PresentationFormat>
  <Paragraphs>64</Paragraphs>
  <Slides>9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Making the case</vt:lpstr>
      <vt:lpstr>What is media literacy?</vt:lpstr>
      <vt:lpstr>Why media literacy deserves its place in our school</vt:lpstr>
      <vt:lpstr>Why touching on MIL in other curriculum areas is not enough on its own</vt:lpstr>
      <vt:lpstr>A ready-made solution!</vt:lpstr>
      <vt:lpstr>The big squeeze  vs dedicated MIL teaching</vt:lpstr>
      <vt:lpstr>Why children need it now, not later</vt:lpstr>
      <vt:lpstr>What TeachKit: Media &amp; Information Literacy schools say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Kaya Brown</cp:lastModifiedBy>
  <cp:revision>10</cp:revision>
  <dcterms:modified xsi:type="dcterms:W3CDTF">2026-02-02T09:41:18Z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0x01010089FE81CE8C0167479E2AFC6AEC98E11A</vt:lpwstr>
  </property>
  <property fmtid="{D5CDD505-2E9C-101B-9397-08002B2CF9AE}" pid="3" name="MediaServiceImageTags">
    <vt:lpwstr/>
  </property>
</Properties>
</file>